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8" r:id="rId2"/>
  </p:sldMasterIdLst>
  <p:notesMasterIdLst>
    <p:notesMasterId r:id="rId25"/>
  </p:notesMasterIdLst>
  <p:sldIdLst>
    <p:sldId id="256" r:id="rId3"/>
    <p:sldId id="275" r:id="rId4"/>
    <p:sldId id="276" r:id="rId5"/>
    <p:sldId id="277" r:id="rId6"/>
    <p:sldId id="278" r:id="rId7"/>
    <p:sldId id="279" r:id="rId8"/>
    <p:sldId id="280" r:id="rId9"/>
    <p:sldId id="281" r:id="rId10"/>
    <p:sldId id="282" r:id="rId11"/>
    <p:sldId id="283" r:id="rId12"/>
    <p:sldId id="284" r:id="rId13"/>
    <p:sldId id="290" r:id="rId14"/>
    <p:sldId id="286" r:id="rId15"/>
    <p:sldId id="287" r:id="rId16"/>
    <p:sldId id="288" r:id="rId17"/>
    <p:sldId id="289" r:id="rId18"/>
    <p:sldId id="292" r:id="rId19"/>
    <p:sldId id="297" r:id="rId20"/>
    <p:sldId id="291" r:id="rId21"/>
    <p:sldId id="294" r:id="rId22"/>
    <p:sldId id="295" r:id="rId23"/>
    <p:sldId id="296" r:id="rId24"/>
  </p:sldIdLst>
  <p:sldSz cx="12192000" cy="6858000"/>
  <p:notesSz cx="7010400" cy="92964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6" roundtripDataSignature="AMtx7miqgGVw2oa+8993I+jqBGvzHq759Q=="/>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C"/>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561" autoAdjust="0"/>
    <p:restoredTop sz="86364" autoAdjust="0"/>
  </p:normalViewPr>
  <p:slideViewPr>
    <p:cSldViewPr snapToGrid="0">
      <p:cViewPr varScale="1">
        <p:scale>
          <a:sx n="100" d="100"/>
          <a:sy n="100" d="100"/>
        </p:scale>
        <p:origin x="1192" y="176"/>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notesViewPr>
    <p:cSldViewPr snapToGrid="0">
      <p:cViewPr varScale="1">
        <p:scale>
          <a:sx n="100" d="100"/>
          <a:sy n="100" d="100"/>
        </p:scale>
        <p:origin x="0" y="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customschemas.google.com/relationships/presentationmetadata" Target="metadata"/><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jpg>
</file>

<file path=ppt/media/image11.jpeg>
</file>

<file path=ppt/media/image2.pn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2" y="2"/>
            <a:ext cx="3038475" cy="465138"/>
          </a:xfrm>
          <a:prstGeom prst="rect">
            <a:avLst/>
          </a:prstGeom>
          <a:noFill/>
          <a:ln>
            <a:noFill/>
          </a:ln>
        </p:spPr>
        <p:txBody>
          <a:bodyPr spcFirstLastPara="1" wrap="square" lIns="93150" tIns="46575" rIns="93150" bIns="46575"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4" name="Google Shape;4;n"/>
          <p:cNvSpPr txBox="1">
            <a:spLocks noGrp="1"/>
          </p:cNvSpPr>
          <p:nvPr>
            <p:ph type="dt" idx="10"/>
          </p:nvPr>
        </p:nvSpPr>
        <p:spPr>
          <a:xfrm>
            <a:off x="3970338" y="2"/>
            <a:ext cx="3038475" cy="465138"/>
          </a:xfrm>
          <a:prstGeom prst="rect">
            <a:avLst/>
          </a:prstGeom>
          <a:noFill/>
          <a:ln>
            <a:noFill/>
          </a:ln>
        </p:spPr>
        <p:txBody>
          <a:bodyPr spcFirstLastPara="1" wrap="square" lIns="93150" tIns="46575" rIns="93150" bIns="46575"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5" name="Google Shape;5;n"/>
          <p:cNvSpPr>
            <a:spLocks noGrp="1" noRot="1" noChangeAspect="1"/>
          </p:cNvSpPr>
          <p:nvPr>
            <p:ph type="sldImg" idx="3"/>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anchor="t" anchorCtr="0">
            <a:noAutofit/>
          </a:bodyPr>
          <a:lstStyle>
            <a:lvl1pPr marL="457200" marR="0" lvl="0"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1pPr>
            <a:lvl2pPr marL="914400" marR="0" lvl="1"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2pPr>
            <a:lvl3pPr marL="1371600" marR="0" lvl="2"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3pPr>
            <a:lvl4pPr marL="1828800" marR="0" lvl="3"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4pPr>
            <a:lvl5pPr marL="2286000" marR="0" lvl="4"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2" y="8829675"/>
            <a:ext cx="3038475" cy="465138"/>
          </a:xfrm>
          <a:prstGeom prst="rect">
            <a:avLst/>
          </a:prstGeom>
          <a:noFill/>
          <a:ln>
            <a:noFill/>
          </a:ln>
        </p:spPr>
        <p:txBody>
          <a:bodyPr spcFirstLastPara="1" wrap="square" lIns="93150" tIns="46575" rIns="93150" bIns="46575"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8" name="Google Shape;8;n"/>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dirty="0">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1: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84" name="Google Shape;84;p1: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anchor="t" anchorCtr="0">
            <a:noAutofit/>
          </a:bodyPr>
          <a:lstStyle/>
          <a:p>
            <a:pPr marL="0" lvl="0" indent="0" algn="l" rtl="0">
              <a:spcBef>
                <a:spcPts val="0"/>
              </a:spcBef>
              <a:spcAft>
                <a:spcPts val="0"/>
              </a:spcAft>
              <a:buNone/>
            </a:pPr>
            <a:endParaRPr dirty="0"/>
          </a:p>
        </p:txBody>
      </p:sp>
      <p:sp>
        <p:nvSpPr>
          <p:cNvPr id="85" name="Google Shape;85;p1:notes"/>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anchor="b" anchorCtr="0">
            <a:noAutofit/>
          </a:bodyPr>
          <a:lstStyle/>
          <a:p>
            <a:pPr marL="0" lvl="0" indent="0" algn="r" rtl="0">
              <a:spcBef>
                <a:spcPts val="0"/>
              </a:spcBef>
              <a:spcAft>
                <a:spcPts val="0"/>
              </a:spcAft>
              <a:buNone/>
            </a:pPr>
            <a:fld id="{00000000-1234-1234-1234-123412341234}" type="slidenum">
              <a:rPr lang="en-US"/>
              <a:t>1</a:t>
            </a:fld>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Facilitator Introduces DPM</a:t>
            </a:r>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ABF868BE-E91F-4B04-8B51-0D971AF29058}" type="slidenum">
              <a:rPr kumimoji="0" lang="en-US" sz="1400" b="0" i="0" u="none" strike="noStrike" kern="0" cap="none" spc="0" normalizeH="0" baseline="0" noProof="0" smtClean="0">
                <a:ln>
                  <a:noFill/>
                </a:ln>
                <a:solidFill>
                  <a:srgbClr val="000000"/>
                </a:solidFill>
                <a:effectLst/>
                <a:uLnTx/>
                <a:uFillTx/>
                <a:latin typeface="Arial"/>
                <a:cs typeface="Arial"/>
                <a:sym typeface="Arial"/>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2</a:t>
            </a:fld>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4903007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12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9362568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4"/>
        <p:cNvGrpSpPr/>
        <p:nvPr/>
      </p:nvGrpSpPr>
      <p:grpSpPr>
        <a:xfrm>
          <a:off x="0" y="0"/>
          <a:ext cx="0" cy="0"/>
          <a:chOff x="0" y="0"/>
          <a:chExt cx="0" cy="0"/>
        </a:xfrm>
      </p:grpSpPr>
      <p:sp>
        <p:nvSpPr>
          <p:cNvPr id="16" name="Google Shape;16;p4"/>
          <p:cNvSpPr txBox="1">
            <a:spLocks noGrp="1"/>
          </p:cNvSpPr>
          <p:nvPr>
            <p:ph type="title"/>
          </p:nvPr>
        </p:nvSpPr>
        <p:spPr>
          <a:xfrm>
            <a:off x="533400" y="402449"/>
            <a:ext cx="10058400" cy="1325563"/>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a:t>Click to edit Master title style</a:t>
            </a:r>
            <a:endParaRPr/>
          </a:p>
        </p:txBody>
      </p:sp>
      <p:sp>
        <p:nvSpPr>
          <p:cNvPr id="17" name="Google Shape;17;p4"/>
          <p:cNvSpPr txBox="1">
            <a:spLocks noGrp="1"/>
          </p:cNvSpPr>
          <p:nvPr>
            <p:ph type="body" idx="1"/>
          </p:nvPr>
        </p:nvSpPr>
        <p:spPr>
          <a:xfrm>
            <a:off x="533400" y="1891357"/>
            <a:ext cx="10058400" cy="10668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80"/>
              </a:spcBef>
              <a:spcAft>
                <a:spcPts val="0"/>
              </a:spcAft>
              <a:buClr>
                <a:schemeClr val="lt1"/>
              </a:buClr>
              <a:buSzPts val="2400"/>
              <a:buFont typeface="Arial"/>
              <a:buNone/>
              <a:defRPr sz="2400" b="1" i="1"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18" name="Google Shape;18;p4"/>
          <p:cNvSpPr txBox="1">
            <a:spLocks noGrp="1"/>
          </p:cNvSpPr>
          <p:nvPr>
            <p:ph type="body" idx="2"/>
          </p:nvPr>
        </p:nvSpPr>
        <p:spPr>
          <a:xfrm>
            <a:off x="533400" y="3124200"/>
            <a:ext cx="5711825" cy="9144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64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1" name="Google Shape;21;p4"/>
          <p:cNvSpPr txBox="1">
            <a:spLocks noGrp="1"/>
          </p:cNvSpPr>
          <p:nvPr>
            <p:ph type="body" idx="3"/>
          </p:nvPr>
        </p:nvSpPr>
        <p:spPr>
          <a:xfrm>
            <a:off x="533400" y="6115359"/>
            <a:ext cx="11049000" cy="5334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80"/>
              </a:spcBef>
              <a:spcAft>
                <a:spcPts val="0"/>
              </a:spcAft>
              <a:buClr>
                <a:srgbClr val="006197"/>
              </a:buClr>
              <a:buSzPts val="2400"/>
              <a:buFont typeface="Arial"/>
              <a:buNone/>
              <a:defRPr sz="2400" b="1" i="1" u="none" strike="noStrike" cap="none">
                <a:solidFill>
                  <a:srgbClr val="006197"/>
                </a:solidFill>
                <a:latin typeface="Arial"/>
                <a:ea typeface="Arial"/>
                <a:cs typeface="Arial"/>
                <a:sym typeface="Arial"/>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2" name="Google Shape;22;p4"/>
          <p:cNvSpPr txBox="1">
            <a:spLocks noGrp="1"/>
          </p:cNvSpPr>
          <p:nvPr>
            <p:ph type="body" idx="4"/>
          </p:nvPr>
        </p:nvSpPr>
        <p:spPr>
          <a:xfrm>
            <a:off x="533400" y="4857736"/>
            <a:ext cx="11049000" cy="1242534"/>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880"/>
              </a:spcBef>
              <a:spcAft>
                <a:spcPts val="0"/>
              </a:spcAft>
              <a:buClr>
                <a:srgbClr val="006197"/>
              </a:buClr>
              <a:buSzPts val="4400"/>
              <a:buFont typeface="Arial"/>
              <a:buNone/>
              <a:defRPr sz="4400" b="1" i="0" u="none" strike="noStrike" cap="none">
                <a:solidFill>
                  <a:srgbClr val="006197"/>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a:t>Click to edit Master text styles</a:t>
            </a:r>
          </a:p>
        </p:txBody>
      </p:sp>
      <p:pic>
        <p:nvPicPr>
          <p:cNvPr id="2" name="Picture 1" descr="A picture containing text, clipart&#10;&#10;Description automatically generated">
            <a:extLst>
              <a:ext uri="{FF2B5EF4-FFF2-40B4-BE49-F238E27FC236}">
                <a16:creationId xmlns:a16="http://schemas.microsoft.com/office/drawing/2014/main" id="{4155D18B-D608-A158-1014-3CF53CF7F224}"/>
              </a:ext>
            </a:extLst>
          </p:cNvPr>
          <p:cNvPicPr>
            <a:picLocks noChangeAspect="1"/>
          </p:cNvPicPr>
          <p:nvPr userDrawn="1"/>
        </p:nvPicPr>
        <p:blipFill>
          <a:blip r:embed="rId2"/>
          <a:stretch>
            <a:fillRect/>
          </a:stretch>
        </p:blipFill>
        <p:spPr>
          <a:xfrm>
            <a:off x="8951218" y="3106002"/>
            <a:ext cx="1453896" cy="913191"/>
          </a:xfrm>
          <a:prstGeom prst="rect">
            <a:avLst/>
          </a:prstGeom>
        </p:spPr>
      </p:pic>
      <p:pic>
        <p:nvPicPr>
          <p:cNvPr id="4" name="Google Shape;19;p4" descr="GSA Starmark logo">
            <a:extLst>
              <a:ext uri="{FF2B5EF4-FFF2-40B4-BE49-F238E27FC236}">
                <a16:creationId xmlns:a16="http://schemas.microsoft.com/office/drawing/2014/main" id="{1A5CD107-9EAC-9708-2347-84735F944955}"/>
              </a:ext>
            </a:extLst>
          </p:cNvPr>
          <p:cNvPicPr preferRelativeResize="0"/>
          <p:nvPr userDrawn="1"/>
        </p:nvPicPr>
        <p:blipFill rotWithShape="1">
          <a:blip r:embed="rId3">
            <a:alphaModFix/>
          </a:blip>
          <a:srcRect/>
          <a:stretch/>
        </p:blipFill>
        <p:spPr>
          <a:xfrm>
            <a:off x="7850133" y="3111500"/>
            <a:ext cx="914400" cy="914400"/>
          </a:xfrm>
          <a:prstGeom prst="rect">
            <a:avLst/>
          </a:prstGeom>
          <a:noFill/>
          <a:ln>
            <a:noFill/>
          </a:ln>
        </p:spPr>
      </p:pic>
      <p:pic>
        <p:nvPicPr>
          <p:cNvPr id="5" name="Google Shape;20;p4" descr="Seal of the CIO Council">
            <a:extLst>
              <a:ext uri="{FF2B5EF4-FFF2-40B4-BE49-F238E27FC236}">
                <a16:creationId xmlns:a16="http://schemas.microsoft.com/office/drawing/2014/main" id="{B4959414-1FB3-6D44-1B34-318D170E9A89}"/>
              </a:ext>
            </a:extLst>
          </p:cNvPr>
          <p:cNvPicPr preferRelativeResize="0"/>
          <p:nvPr userDrawn="1"/>
        </p:nvPicPr>
        <p:blipFill rotWithShape="1">
          <a:blip r:embed="rId4">
            <a:alphaModFix/>
          </a:blip>
          <a:srcRect/>
          <a:stretch/>
        </p:blipFill>
        <p:spPr>
          <a:xfrm>
            <a:off x="10591800" y="3073563"/>
            <a:ext cx="979610" cy="978070"/>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3 Content Columns + Headings" preserve="1" userDrawn="1">
  <p:cSld name="1_Title and 3 Content Columns + Headings">
    <p:spTree>
      <p:nvGrpSpPr>
        <p:cNvPr id="1" name="Shape 57"/>
        <p:cNvGrpSpPr/>
        <p:nvPr/>
      </p:nvGrpSpPr>
      <p:grpSpPr>
        <a:xfrm>
          <a:off x="0" y="0"/>
          <a:ext cx="0" cy="0"/>
          <a:chOff x="0" y="0"/>
          <a:chExt cx="0" cy="0"/>
        </a:xfrm>
      </p:grpSpPr>
      <p:sp>
        <p:nvSpPr>
          <p:cNvPr id="58" name="Google Shape;58;p11"/>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59" name="Google Shape;59;p11"/>
          <p:cNvSpPr txBox="1">
            <a:spLocks noGrp="1"/>
          </p:cNvSpPr>
          <p:nvPr>
            <p:ph type="body" idx="1"/>
          </p:nvPr>
        </p:nvSpPr>
        <p:spPr>
          <a:xfrm>
            <a:off x="457200" y="1371600"/>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chemeClr val="accent4"/>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dirty="0"/>
          </a:p>
        </p:txBody>
      </p:sp>
      <p:sp>
        <p:nvSpPr>
          <p:cNvPr id="61" name="Google Shape;61;p11"/>
          <p:cNvSpPr txBox="1">
            <a:spLocks noGrp="1"/>
          </p:cNvSpPr>
          <p:nvPr>
            <p:ph type="body" idx="3"/>
          </p:nvPr>
        </p:nvSpPr>
        <p:spPr>
          <a:xfrm>
            <a:off x="457200" y="2338306"/>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chemeClr val="accent4"/>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dirty="0"/>
          </a:p>
        </p:txBody>
      </p:sp>
      <p:sp>
        <p:nvSpPr>
          <p:cNvPr id="63" name="Google Shape;63;p11"/>
          <p:cNvSpPr txBox="1">
            <a:spLocks noGrp="1"/>
          </p:cNvSpPr>
          <p:nvPr>
            <p:ph type="body" idx="5"/>
          </p:nvPr>
        </p:nvSpPr>
        <p:spPr>
          <a:xfrm>
            <a:off x="457200" y="3305012"/>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chemeClr val="accent4"/>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dirty="0"/>
          </a:p>
        </p:txBody>
      </p:sp>
      <p:sp>
        <p:nvSpPr>
          <p:cNvPr id="65" name="Google Shape;65;p11"/>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10" name="Google Shape;63;p11"/>
          <p:cNvSpPr txBox="1">
            <a:spLocks noGrp="1"/>
          </p:cNvSpPr>
          <p:nvPr>
            <p:ph type="body" idx="13"/>
          </p:nvPr>
        </p:nvSpPr>
        <p:spPr>
          <a:xfrm>
            <a:off x="457200" y="4271718"/>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chemeClr val="accent4"/>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dirty="0"/>
          </a:p>
        </p:txBody>
      </p:sp>
      <p:sp>
        <p:nvSpPr>
          <p:cNvPr id="3" name="Media Placeholder 2"/>
          <p:cNvSpPr>
            <a:spLocks noGrp="1"/>
          </p:cNvSpPr>
          <p:nvPr>
            <p:ph type="media" sz="quarter" idx="14"/>
          </p:nvPr>
        </p:nvSpPr>
        <p:spPr>
          <a:xfrm>
            <a:off x="4198937" y="1373189"/>
            <a:ext cx="926219" cy="760411"/>
          </a:xfrm>
          <a:prstGeom prst="rect">
            <a:avLst/>
          </a:prstGeom>
        </p:spPr>
        <p:txBody>
          <a:bodyPr/>
          <a:lstStyle/>
          <a:p>
            <a:endParaRPr lang="en-US" dirty="0"/>
          </a:p>
        </p:txBody>
      </p:sp>
      <p:sp>
        <p:nvSpPr>
          <p:cNvPr id="19" name="Google Shape;63;p11"/>
          <p:cNvSpPr txBox="1">
            <a:spLocks noGrp="1"/>
          </p:cNvSpPr>
          <p:nvPr>
            <p:ph type="body" idx="18"/>
          </p:nvPr>
        </p:nvSpPr>
        <p:spPr>
          <a:xfrm>
            <a:off x="457200" y="5238424"/>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chemeClr val="accent4"/>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dirty="0"/>
          </a:p>
        </p:txBody>
      </p:sp>
      <p:sp>
        <p:nvSpPr>
          <p:cNvPr id="20" name="Media Placeholder 2"/>
          <p:cNvSpPr>
            <a:spLocks noGrp="1"/>
          </p:cNvSpPr>
          <p:nvPr>
            <p:ph type="media" sz="quarter" idx="19"/>
          </p:nvPr>
        </p:nvSpPr>
        <p:spPr>
          <a:xfrm>
            <a:off x="4198936" y="2338306"/>
            <a:ext cx="926219" cy="760411"/>
          </a:xfrm>
          <a:prstGeom prst="rect">
            <a:avLst/>
          </a:prstGeom>
        </p:spPr>
        <p:txBody>
          <a:bodyPr/>
          <a:lstStyle/>
          <a:p>
            <a:endParaRPr lang="en-US" dirty="0"/>
          </a:p>
        </p:txBody>
      </p:sp>
      <p:sp>
        <p:nvSpPr>
          <p:cNvPr id="21" name="Media Placeholder 2"/>
          <p:cNvSpPr>
            <a:spLocks noGrp="1"/>
          </p:cNvSpPr>
          <p:nvPr>
            <p:ph type="media" sz="quarter" idx="20"/>
          </p:nvPr>
        </p:nvSpPr>
        <p:spPr>
          <a:xfrm>
            <a:off x="4198935" y="3303423"/>
            <a:ext cx="926219" cy="760411"/>
          </a:xfrm>
          <a:prstGeom prst="rect">
            <a:avLst/>
          </a:prstGeom>
        </p:spPr>
        <p:txBody>
          <a:bodyPr/>
          <a:lstStyle/>
          <a:p>
            <a:endParaRPr lang="en-US" dirty="0"/>
          </a:p>
        </p:txBody>
      </p:sp>
      <p:sp>
        <p:nvSpPr>
          <p:cNvPr id="22" name="Media Placeholder 2"/>
          <p:cNvSpPr>
            <a:spLocks noGrp="1"/>
          </p:cNvSpPr>
          <p:nvPr>
            <p:ph type="media" sz="quarter" idx="21"/>
          </p:nvPr>
        </p:nvSpPr>
        <p:spPr>
          <a:xfrm>
            <a:off x="4198934" y="4268540"/>
            <a:ext cx="926219" cy="760411"/>
          </a:xfrm>
          <a:prstGeom prst="rect">
            <a:avLst/>
          </a:prstGeom>
        </p:spPr>
        <p:txBody>
          <a:bodyPr/>
          <a:lstStyle/>
          <a:p>
            <a:endParaRPr lang="en-US" dirty="0"/>
          </a:p>
        </p:txBody>
      </p:sp>
      <p:sp>
        <p:nvSpPr>
          <p:cNvPr id="23" name="Media Placeholder 2"/>
          <p:cNvSpPr>
            <a:spLocks noGrp="1"/>
          </p:cNvSpPr>
          <p:nvPr>
            <p:ph type="media" sz="quarter" idx="22"/>
          </p:nvPr>
        </p:nvSpPr>
        <p:spPr>
          <a:xfrm>
            <a:off x="4198934" y="5233657"/>
            <a:ext cx="926219" cy="760411"/>
          </a:xfrm>
          <a:prstGeom prst="rect">
            <a:avLst/>
          </a:prstGeom>
        </p:spPr>
        <p:txBody>
          <a:bodyPr/>
          <a:lstStyle/>
          <a:p>
            <a:endParaRPr lang="en-US" dirty="0"/>
          </a:p>
        </p:txBody>
      </p:sp>
    </p:spTree>
    <p:extLst>
      <p:ext uri="{BB962C8B-B14F-4D97-AF65-F5344CB8AC3E}">
        <p14:creationId xmlns:p14="http://schemas.microsoft.com/office/powerpoint/2010/main" val="17020778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3 Content Columns + Headings" preserve="1" userDrawn="1">
  <p:cSld name="1_Title and 3 Content Columns + Headings">
    <p:bg>
      <p:bgPr>
        <a:solidFill>
          <a:schemeClr val="lt1"/>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59" name="Google Shape;59;p11"/>
          <p:cNvSpPr txBox="1">
            <a:spLocks noGrp="1"/>
          </p:cNvSpPr>
          <p:nvPr>
            <p:ph type="body" idx="1"/>
          </p:nvPr>
        </p:nvSpPr>
        <p:spPr>
          <a:xfrm>
            <a:off x="457200" y="1371600"/>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chemeClr val="accent4"/>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dirty="0"/>
          </a:p>
        </p:txBody>
      </p:sp>
      <p:sp>
        <p:nvSpPr>
          <p:cNvPr id="61" name="Google Shape;61;p11"/>
          <p:cNvSpPr txBox="1">
            <a:spLocks noGrp="1"/>
          </p:cNvSpPr>
          <p:nvPr>
            <p:ph type="body" idx="3"/>
          </p:nvPr>
        </p:nvSpPr>
        <p:spPr>
          <a:xfrm>
            <a:off x="457200" y="2338306"/>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chemeClr val="accent4"/>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dirty="0"/>
          </a:p>
        </p:txBody>
      </p:sp>
      <p:sp>
        <p:nvSpPr>
          <p:cNvPr id="63" name="Google Shape;63;p11"/>
          <p:cNvSpPr txBox="1">
            <a:spLocks noGrp="1"/>
          </p:cNvSpPr>
          <p:nvPr>
            <p:ph type="body" idx="5"/>
          </p:nvPr>
        </p:nvSpPr>
        <p:spPr>
          <a:xfrm>
            <a:off x="457200" y="3305012"/>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chemeClr val="accent4"/>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dirty="0"/>
          </a:p>
        </p:txBody>
      </p:sp>
      <p:sp>
        <p:nvSpPr>
          <p:cNvPr id="65" name="Google Shape;65;p11"/>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10" name="Google Shape;63;p11"/>
          <p:cNvSpPr txBox="1">
            <a:spLocks noGrp="1"/>
          </p:cNvSpPr>
          <p:nvPr>
            <p:ph type="body" idx="13"/>
          </p:nvPr>
        </p:nvSpPr>
        <p:spPr>
          <a:xfrm>
            <a:off x="457200" y="4271718"/>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chemeClr val="accent4"/>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dirty="0"/>
          </a:p>
        </p:txBody>
      </p:sp>
      <p:sp>
        <p:nvSpPr>
          <p:cNvPr id="3" name="Media Placeholder 2"/>
          <p:cNvSpPr>
            <a:spLocks noGrp="1"/>
          </p:cNvSpPr>
          <p:nvPr>
            <p:ph type="media" sz="quarter" idx="14"/>
          </p:nvPr>
        </p:nvSpPr>
        <p:spPr>
          <a:xfrm>
            <a:off x="4198937" y="1373189"/>
            <a:ext cx="926219" cy="760411"/>
          </a:xfrm>
          <a:prstGeom prst="rect">
            <a:avLst/>
          </a:prstGeom>
        </p:spPr>
        <p:txBody>
          <a:bodyPr/>
          <a:lstStyle/>
          <a:p>
            <a:endParaRPr lang="en-US" dirty="0"/>
          </a:p>
        </p:txBody>
      </p:sp>
      <p:sp>
        <p:nvSpPr>
          <p:cNvPr id="19" name="Google Shape;63;p11"/>
          <p:cNvSpPr txBox="1">
            <a:spLocks noGrp="1"/>
          </p:cNvSpPr>
          <p:nvPr>
            <p:ph type="body" idx="18"/>
          </p:nvPr>
        </p:nvSpPr>
        <p:spPr>
          <a:xfrm>
            <a:off x="457200" y="5238424"/>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chemeClr val="accent4"/>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dirty="0"/>
          </a:p>
        </p:txBody>
      </p:sp>
      <p:sp>
        <p:nvSpPr>
          <p:cNvPr id="20" name="Media Placeholder 2"/>
          <p:cNvSpPr>
            <a:spLocks noGrp="1"/>
          </p:cNvSpPr>
          <p:nvPr>
            <p:ph type="media" sz="quarter" idx="19"/>
          </p:nvPr>
        </p:nvSpPr>
        <p:spPr>
          <a:xfrm>
            <a:off x="4198936" y="2338306"/>
            <a:ext cx="926219" cy="760411"/>
          </a:xfrm>
          <a:prstGeom prst="rect">
            <a:avLst/>
          </a:prstGeom>
        </p:spPr>
        <p:txBody>
          <a:bodyPr/>
          <a:lstStyle/>
          <a:p>
            <a:endParaRPr lang="en-US" dirty="0"/>
          </a:p>
        </p:txBody>
      </p:sp>
      <p:sp>
        <p:nvSpPr>
          <p:cNvPr id="21" name="Media Placeholder 2"/>
          <p:cNvSpPr>
            <a:spLocks noGrp="1"/>
          </p:cNvSpPr>
          <p:nvPr>
            <p:ph type="media" sz="quarter" idx="20"/>
          </p:nvPr>
        </p:nvSpPr>
        <p:spPr>
          <a:xfrm>
            <a:off x="4198935" y="3303423"/>
            <a:ext cx="926219" cy="760411"/>
          </a:xfrm>
          <a:prstGeom prst="rect">
            <a:avLst/>
          </a:prstGeom>
        </p:spPr>
        <p:txBody>
          <a:bodyPr/>
          <a:lstStyle/>
          <a:p>
            <a:endParaRPr lang="en-US" dirty="0"/>
          </a:p>
        </p:txBody>
      </p:sp>
      <p:sp>
        <p:nvSpPr>
          <p:cNvPr id="22" name="Media Placeholder 2"/>
          <p:cNvSpPr>
            <a:spLocks noGrp="1"/>
          </p:cNvSpPr>
          <p:nvPr>
            <p:ph type="media" sz="quarter" idx="21"/>
          </p:nvPr>
        </p:nvSpPr>
        <p:spPr>
          <a:xfrm>
            <a:off x="4198934" y="4268540"/>
            <a:ext cx="926219" cy="760411"/>
          </a:xfrm>
          <a:prstGeom prst="rect">
            <a:avLst/>
          </a:prstGeom>
        </p:spPr>
        <p:txBody>
          <a:bodyPr/>
          <a:lstStyle/>
          <a:p>
            <a:endParaRPr lang="en-US" dirty="0"/>
          </a:p>
        </p:txBody>
      </p:sp>
      <p:sp>
        <p:nvSpPr>
          <p:cNvPr id="23" name="Media Placeholder 2"/>
          <p:cNvSpPr>
            <a:spLocks noGrp="1"/>
          </p:cNvSpPr>
          <p:nvPr>
            <p:ph type="media" sz="quarter" idx="22"/>
          </p:nvPr>
        </p:nvSpPr>
        <p:spPr>
          <a:xfrm>
            <a:off x="4198934" y="5233657"/>
            <a:ext cx="926219" cy="760411"/>
          </a:xfrm>
          <a:prstGeom prst="rect">
            <a:avLst/>
          </a:prstGeom>
        </p:spPr>
        <p:txBody>
          <a:bodyPr/>
          <a:lstStyle/>
          <a:p>
            <a:endParaRPr lang="en-US" dirty="0"/>
          </a:p>
        </p:txBody>
      </p:sp>
    </p:spTree>
    <p:extLst>
      <p:ext uri="{BB962C8B-B14F-4D97-AF65-F5344CB8AC3E}">
        <p14:creationId xmlns:p14="http://schemas.microsoft.com/office/powerpoint/2010/main" val="29646081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66"/>
        <p:cNvGrpSpPr/>
        <p:nvPr/>
      </p:nvGrpSpPr>
      <p:grpSpPr>
        <a:xfrm>
          <a:off x="0" y="0"/>
          <a:ext cx="0" cy="0"/>
          <a:chOff x="0" y="0"/>
          <a:chExt cx="0" cy="0"/>
        </a:xfrm>
      </p:grpSpPr>
      <p:sp>
        <p:nvSpPr>
          <p:cNvPr id="67" name="Google Shape;67;p12"/>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68" name="Google Shape;68;p12"/>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40222938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No Logos">
  <p:cSld name="Title Slide No Logos">
    <p:spTree>
      <p:nvGrpSpPr>
        <p:cNvPr id="1" name="Shape 23"/>
        <p:cNvGrpSpPr/>
        <p:nvPr/>
      </p:nvGrpSpPr>
      <p:grpSpPr>
        <a:xfrm>
          <a:off x="0" y="0"/>
          <a:ext cx="0" cy="0"/>
          <a:chOff x="0" y="0"/>
          <a:chExt cx="0" cy="0"/>
        </a:xfrm>
      </p:grpSpPr>
      <p:sp>
        <p:nvSpPr>
          <p:cNvPr id="24" name="Google Shape;24;p7"/>
          <p:cNvSpPr txBox="1">
            <a:spLocks noGrp="1"/>
          </p:cNvSpPr>
          <p:nvPr>
            <p:ph type="title"/>
          </p:nvPr>
        </p:nvSpPr>
        <p:spPr>
          <a:xfrm>
            <a:off x="533400" y="402449"/>
            <a:ext cx="10058400" cy="1325563"/>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a:t>Click to edit Master title style</a:t>
            </a:r>
            <a:endParaRPr dirty="0"/>
          </a:p>
        </p:txBody>
      </p:sp>
      <p:sp>
        <p:nvSpPr>
          <p:cNvPr id="25" name="Google Shape;25;p7"/>
          <p:cNvSpPr txBox="1">
            <a:spLocks noGrp="1"/>
          </p:cNvSpPr>
          <p:nvPr>
            <p:ph type="body" idx="1"/>
          </p:nvPr>
        </p:nvSpPr>
        <p:spPr>
          <a:xfrm>
            <a:off x="533400" y="1891357"/>
            <a:ext cx="10058400" cy="10668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80"/>
              </a:spcBef>
              <a:spcAft>
                <a:spcPts val="0"/>
              </a:spcAft>
              <a:buClr>
                <a:schemeClr val="lt1"/>
              </a:buClr>
              <a:buSzPts val="2400"/>
              <a:buFont typeface="Arial"/>
              <a:buNone/>
              <a:defRPr sz="2400" b="1" i="1"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6" name="Google Shape;26;p7"/>
          <p:cNvSpPr txBox="1">
            <a:spLocks noGrp="1"/>
          </p:cNvSpPr>
          <p:nvPr>
            <p:ph type="body" idx="2"/>
          </p:nvPr>
        </p:nvSpPr>
        <p:spPr>
          <a:xfrm>
            <a:off x="533400" y="3124200"/>
            <a:ext cx="5711825" cy="9144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64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7" name="Google Shape;27;p7"/>
          <p:cNvSpPr txBox="1">
            <a:spLocks noGrp="1"/>
          </p:cNvSpPr>
          <p:nvPr>
            <p:ph type="body" idx="3"/>
          </p:nvPr>
        </p:nvSpPr>
        <p:spPr>
          <a:xfrm>
            <a:off x="533400" y="6115359"/>
            <a:ext cx="11049000" cy="5334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80"/>
              </a:spcBef>
              <a:spcAft>
                <a:spcPts val="0"/>
              </a:spcAft>
              <a:buClr>
                <a:srgbClr val="006197"/>
              </a:buClr>
              <a:buSzPts val="2400"/>
              <a:buFont typeface="Arial"/>
              <a:buNone/>
              <a:defRPr sz="2400" b="1" i="1" u="none" strike="noStrike" cap="none">
                <a:solidFill>
                  <a:srgbClr val="006197"/>
                </a:solidFill>
                <a:latin typeface="Arial"/>
                <a:ea typeface="Arial"/>
                <a:cs typeface="Arial"/>
                <a:sym typeface="Arial"/>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8" name="Google Shape;28;p7"/>
          <p:cNvSpPr txBox="1">
            <a:spLocks noGrp="1"/>
          </p:cNvSpPr>
          <p:nvPr>
            <p:ph type="body" idx="4"/>
          </p:nvPr>
        </p:nvSpPr>
        <p:spPr>
          <a:xfrm>
            <a:off x="533400" y="4857736"/>
            <a:ext cx="11049000" cy="1242534"/>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880"/>
              </a:spcBef>
              <a:spcAft>
                <a:spcPts val="0"/>
              </a:spcAft>
              <a:buClr>
                <a:srgbClr val="006197"/>
              </a:buClr>
              <a:buSzPts val="4400"/>
              <a:buFont typeface="Arial"/>
              <a:buNone/>
              <a:defRPr sz="4400" b="1" i="0" u="none" strike="noStrike" cap="none">
                <a:solidFill>
                  <a:srgbClr val="006197"/>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a:t>Click to edit Master text styles</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37" name="Google Shape;37;p6"/>
          <p:cNvSpPr txBox="1">
            <a:spLocks noGrp="1"/>
          </p:cNvSpPr>
          <p:nvPr>
            <p:ph type="body" idx="1"/>
          </p:nvPr>
        </p:nvSpPr>
        <p:spPr>
          <a:xfrm>
            <a:off x="457200" y="1371600"/>
            <a:ext cx="1127760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38" name="Google Shape;38;p6"/>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34376920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preserve="1" userDrawn="1">
  <p:cSld name="Title Only">
    <p:spTree>
      <p:nvGrpSpPr>
        <p:cNvPr id="1" name="Shape 66"/>
        <p:cNvGrpSpPr/>
        <p:nvPr/>
      </p:nvGrpSpPr>
      <p:grpSpPr>
        <a:xfrm>
          <a:off x="0" y="0"/>
          <a:ext cx="0" cy="0"/>
          <a:chOff x="0" y="0"/>
          <a:chExt cx="0" cy="0"/>
        </a:xfrm>
      </p:grpSpPr>
      <p:sp>
        <p:nvSpPr>
          <p:cNvPr id="67" name="Google Shape;67;p12"/>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68" name="Google Shape;68;p12"/>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3" name="Text Placeholder 2"/>
          <p:cNvSpPr>
            <a:spLocks noGrp="1"/>
          </p:cNvSpPr>
          <p:nvPr>
            <p:ph type="body" sz="quarter" idx="13"/>
          </p:nvPr>
        </p:nvSpPr>
        <p:spPr>
          <a:xfrm>
            <a:off x="534988" y="1211263"/>
            <a:ext cx="10931525" cy="560387"/>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Picture Placeholder 4"/>
          <p:cNvSpPr>
            <a:spLocks noGrp="1"/>
          </p:cNvSpPr>
          <p:nvPr>
            <p:ph type="pic" sz="quarter" idx="14"/>
          </p:nvPr>
        </p:nvSpPr>
        <p:spPr>
          <a:xfrm>
            <a:off x="534988" y="1919288"/>
            <a:ext cx="10931525" cy="4176712"/>
          </a:xfrm>
          <a:prstGeom prst="rect">
            <a:avLst/>
          </a:prstGeom>
        </p:spPr>
        <p:txBody>
          <a:bodyPr/>
          <a:lstStyle/>
          <a:p>
            <a:endParaRPr lang="en-US" dirty="0"/>
          </a:p>
        </p:txBody>
      </p:sp>
    </p:spTree>
    <p:extLst>
      <p:ext uri="{BB962C8B-B14F-4D97-AF65-F5344CB8AC3E}">
        <p14:creationId xmlns:p14="http://schemas.microsoft.com/office/powerpoint/2010/main" val="20867905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2 Content Columns">
  <p:cSld name="Title and 2 Content Columns">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dirty="0"/>
          </a:p>
        </p:txBody>
      </p:sp>
      <p:sp>
        <p:nvSpPr>
          <p:cNvPr id="41" name="Google Shape;41;p8"/>
          <p:cNvSpPr txBox="1">
            <a:spLocks noGrp="1"/>
          </p:cNvSpPr>
          <p:nvPr>
            <p:ph type="body" idx="1"/>
          </p:nvPr>
        </p:nvSpPr>
        <p:spPr>
          <a:xfrm>
            <a:off x="457200" y="1371600"/>
            <a:ext cx="548640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dirty="0"/>
          </a:p>
        </p:txBody>
      </p:sp>
      <p:sp>
        <p:nvSpPr>
          <p:cNvPr id="42" name="Google Shape;42;p8"/>
          <p:cNvSpPr txBox="1">
            <a:spLocks noGrp="1"/>
          </p:cNvSpPr>
          <p:nvPr>
            <p:ph type="body" idx="2"/>
          </p:nvPr>
        </p:nvSpPr>
        <p:spPr>
          <a:xfrm>
            <a:off x="6248400" y="1371600"/>
            <a:ext cx="548640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dirty="0"/>
          </a:p>
        </p:txBody>
      </p:sp>
      <p:sp>
        <p:nvSpPr>
          <p:cNvPr id="43" name="Google Shape;43;p8"/>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5036610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2 Content Columns" preserve="1" userDrawn="1">
  <p:cSld name="1_Title and 2 Content Columns">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dirty="0"/>
          </a:p>
        </p:txBody>
      </p:sp>
      <p:sp>
        <p:nvSpPr>
          <p:cNvPr id="41" name="Google Shape;41;p8"/>
          <p:cNvSpPr txBox="1">
            <a:spLocks noGrp="1"/>
          </p:cNvSpPr>
          <p:nvPr>
            <p:ph type="body" idx="1"/>
          </p:nvPr>
        </p:nvSpPr>
        <p:spPr>
          <a:xfrm>
            <a:off x="457200" y="1371600"/>
            <a:ext cx="548640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dirty="0"/>
          </a:p>
        </p:txBody>
      </p:sp>
      <p:sp>
        <p:nvSpPr>
          <p:cNvPr id="3" name="Picture Placeholder 2"/>
          <p:cNvSpPr>
            <a:spLocks noGrp="1"/>
          </p:cNvSpPr>
          <p:nvPr>
            <p:ph type="pic" sz="quarter" idx="13"/>
          </p:nvPr>
        </p:nvSpPr>
        <p:spPr>
          <a:xfrm>
            <a:off x="6276975" y="1371600"/>
            <a:ext cx="5457825" cy="4937125"/>
          </a:xfrm>
          <a:prstGeom prst="rect">
            <a:avLst/>
          </a:prstGeom>
        </p:spPr>
        <p:txBody>
          <a:bodyPr/>
          <a:lstStyle/>
          <a:p>
            <a:endParaRPr lang="en-US" dirty="0"/>
          </a:p>
        </p:txBody>
      </p:sp>
      <p:sp>
        <p:nvSpPr>
          <p:cNvPr id="43" name="Google Shape;43;p8"/>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36899993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2 Content Columns + Headings">
  <p:cSld name="Title and 2 Content Columns + Headings">
    <p:spTree>
      <p:nvGrpSpPr>
        <p:cNvPr id="1" name="Shape 44"/>
        <p:cNvGrpSpPr/>
        <p:nvPr/>
      </p:nvGrpSpPr>
      <p:grpSpPr>
        <a:xfrm>
          <a:off x="0" y="0"/>
          <a:ext cx="0" cy="0"/>
          <a:chOff x="0" y="0"/>
          <a:chExt cx="0" cy="0"/>
        </a:xfrm>
      </p:grpSpPr>
      <p:sp>
        <p:nvSpPr>
          <p:cNvPr id="45" name="Google Shape;45;p9"/>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46" name="Google Shape;46;p9"/>
          <p:cNvSpPr txBox="1">
            <a:spLocks noGrp="1"/>
          </p:cNvSpPr>
          <p:nvPr>
            <p:ph type="body" idx="1"/>
          </p:nvPr>
        </p:nvSpPr>
        <p:spPr>
          <a:xfrm>
            <a:off x="457200" y="1371600"/>
            <a:ext cx="5486400" cy="76200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7" name="Google Shape;47;p9"/>
          <p:cNvSpPr txBox="1">
            <a:spLocks noGrp="1"/>
          </p:cNvSpPr>
          <p:nvPr>
            <p:ph type="body" idx="2"/>
          </p:nvPr>
        </p:nvSpPr>
        <p:spPr>
          <a:xfrm>
            <a:off x="457200" y="2286000"/>
            <a:ext cx="548640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8" name="Google Shape;48;p9"/>
          <p:cNvSpPr txBox="1">
            <a:spLocks noGrp="1"/>
          </p:cNvSpPr>
          <p:nvPr>
            <p:ph type="body" idx="3"/>
          </p:nvPr>
        </p:nvSpPr>
        <p:spPr>
          <a:xfrm>
            <a:off x="6250806" y="1371600"/>
            <a:ext cx="5486400" cy="7620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9" name="Google Shape;49;p9"/>
          <p:cNvSpPr txBox="1">
            <a:spLocks noGrp="1"/>
          </p:cNvSpPr>
          <p:nvPr>
            <p:ph type="body" idx="4"/>
          </p:nvPr>
        </p:nvSpPr>
        <p:spPr>
          <a:xfrm>
            <a:off x="6248400" y="2286000"/>
            <a:ext cx="5486400" cy="4038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0" name="Google Shape;50;p9"/>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5025180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3 Content Columns">
  <p:cSld name="Title and 3 Content Columns">
    <p:spTree>
      <p:nvGrpSpPr>
        <p:cNvPr id="1" name="Shape 51"/>
        <p:cNvGrpSpPr/>
        <p:nvPr/>
      </p:nvGrpSpPr>
      <p:grpSpPr>
        <a:xfrm>
          <a:off x="0" y="0"/>
          <a:ext cx="0" cy="0"/>
          <a:chOff x="0" y="0"/>
          <a:chExt cx="0" cy="0"/>
        </a:xfrm>
      </p:grpSpPr>
      <p:sp>
        <p:nvSpPr>
          <p:cNvPr id="52" name="Google Shape;52;p10"/>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53" name="Google Shape;53;p10"/>
          <p:cNvSpPr txBox="1">
            <a:spLocks noGrp="1"/>
          </p:cNvSpPr>
          <p:nvPr>
            <p:ph type="body" idx="1"/>
          </p:nvPr>
        </p:nvSpPr>
        <p:spPr>
          <a:xfrm>
            <a:off x="457200" y="1371600"/>
            <a:ext cx="347472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4" name="Google Shape;54;p10"/>
          <p:cNvSpPr txBox="1">
            <a:spLocks noGrp="1"/>
          </p:cNvSpPr>
          <p:nvPr>
            <p:ph type="body" idx="2"/>
          </p:nvPr>
        </p:nvSpPr>
        <p:spPr>
          <a:xfrm>
            <a:off x="4358640" y="1371600"/>
            <a:ext cx="347472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5" name="Google Shape;55;p10"/>
          <p:cNvSpPr txBox="1">
            <a:spLocks noGrp="1"/>
          </p:cNvSpPr>
          <p:nvPr>
            <p:ph type="body" idx="3"/>
          </p:nvPr>
        </p:nvSpPr>
        <p:spPr>
          <a:xfrm>
            <a:off x="8229600" y="1371600"/>
            <a:ext cx="347472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90000"/>
              </a:lnSpc>
              <a:spcBef>
                <a:spcPts val="700"/>
              </a:spcBef>
              <a:spcAft>
                <a:spcPts val="0"/>
              </a:spcAft>
              <a:buClr>
                <a:srgbClr val="28376D"/>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6" name="Google Shape;56;p10"/>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1671441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3 Content Columns + Headings">
  <p:cSld name="Title and 3 Content Columns + Headings">
    <p:spTree>
      <p:nvGrpSpPr>
        <p:cNvPr id="1" name="Shape 57"/>
        <p:cNvGrpSpPr/>
        <p:nvPr/>
      </p:nvGrpSpPr>
      <p:grpSpPr>
        <a:xfrm>
          <a:off x="0" y="0"/>
          <a:ext cx="0" cy="0"/>
          <a:chOff x="0" y="0"/>
          <a:chExt cx="0" cy="0"/>
        </a:xfrm>
      </p:grpSpPr>
      <p:sp>
        <p:nvSpPr>
          <p:cNvPr id="58" name="Google Shape;58;p11"/>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59" name="Google Shape;59;p11"/>
          <p:cNvSpPr txBox="1">
            <a:spLocks noGrp="1"/>
          </p:cNvSpPr>
          <p:nvPr>
            <p:ph type="body" idx="1"/>
          </p:nvPr>
        </p:nvSpPr>
        <p:spPr>
          <a:xfrm>
            <a:off x="457200" y="1371600"/>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3366"/>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0" name="Google Shape;60;p11"/>
          <p:cNvSpPr txBox="1">
            <a:spLocks noGrp="1"/>
          </p:cNvSpPr>
          <p:nvPr>
            <p:ph type="body" idx="2"/>
          </p:nvPr>
        </p:nvSpPr>
        <p:spPr>
          <a:xfrm>
            <a:off x="45720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1" name="Google Shape;61;p11"/>
          <p:cNvSpPr txBox="1">
            <a:spLocks noGrp="1"/>
          </p:cNvSpPr>
          <p:nvPr>
            <p:ph type="body" idx="3"/>
          </p:nvPr>
        </p:nvSpPr>
        <p:spPr>
          <a:xfrm>
            <a:off x="4358640" y="1374808"/>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2" name="Google Shape;62;p11"/>
          <p:cNvSpPr txBox="1">
            <a:spLocks noGrp="1"/>
          </p:cNvSpPr>
          <p:nvPr>
            <p:ph type="body" idx="4"/>
          </p:nvPr>
        </p:nvSpPr>
        <p:spPr>
          <a:xfrm>
            <a:off x="435864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3" name="Google Shape;63;p11"/>
          <p:cNvSpPr txBox="1">
            <a:spLocks noGrp="1"/>
          </p:cNvSpPr>
          <p:nvPr>
            <p:ph type="body" idx="5"/>
          </p:nvPr>
        </p:nvSpPr>
        <p:spPr>
          <a:xfrm>
            <a:off x="8229600" y="1371600"/>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3366"/>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4" name="Google Shape;64;p11"/>
          <p:cNvSpPr txBox="1">
            <a:spLocks noGrp="1"/>
          </p:cNvSpPr>
          <p:nvPr>
            <p:ph type="body" idx="6"/>
          </p:nvPr>
        </p:nvSpPr>
        <p:spPr>
          <a:xfrm>
            <a:off x="822960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90000"/>
              </a:lnSpc>
              <a:spcBef>
                <a:spcPts val="700"/>
              </a:spcBef>
              <a:spcAft>
                <a:spcPts val="0"/>
              </a:spcAft>
              <a:buClr>
                <a:srgbClr val="28376D"/>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5" name="Google Shape;65;p11"/>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224779082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image" Target="../media/image5.png"/><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theme" Target="../theme/theme2.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3"/>
          <p:cNvSpPr/>
          <p:nvPr/>
        </p:nvSpPr>
        <p:spPr>
          <a:xfrm>
            <a:off x="0" y="4572000"/>
            <a:ext cx="12192000" cy="213320"/>
          </a:xfrm>
          <a:prstGeom prst="rect">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Arial"/>
              <a:ea typeface="Arial"/>
              <a:cs typeface="Arial"/>
              <a:sym typeface="Arial"/>
            </a:endParaRPr>
          </a:p>
        </p:txBody>
      </p:sp>
      <p:sp>
        <p:nvSpPr>
          <p:cNvPr id="11" name="Google Shape;11;p3"/>
          <p:cNvSpPr txBox="1"/>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4500"/>
              <a:buFont typeface="Helvetica Neue"/>
              <a:buNone/>
            </a:pPr>
            <a:r>
              <a:rPr lang="en-US" sz="4500" b="1" i="0" u="none" strike="noStrike" cap="none" dirty="0">
                <a:solidFill>
                  <a:schemeClr val="lt1"/>
                </a:solidFill>
                <a:latin typeface="Helvetica Neue"/>
                <a:ea typeface="Helvetica Neue"/>
                <a:cs typeface="Helvetica Neue"/>
                <a:sym typeface="Helvetica Neue"/>
              </a:rPr>
              <a:t>Click to edit Master title style</a:t>
            </a:r>
            <a:endParaRPr sz="4500" b="1" i="0" u="none" strike="noStrike" cap="none" dirty="0">
              <a:solidFill>
                <a:schemeClr val="lt1"/>
              </a:solidFill>
              <a:latin typeface="Helvetica Neue"/>
              <a:ea typeface="Helvetica Neue"/>
              <a:cs typeface="Helvetica Neue"/>
              <a:sym typeface="Helvetica Neue"/>
            </a:endParaRPr>
          </a:p>
        </p:txBody>
      </p:sp>
      <p:sp>
        <p:nvSpPr>
          <p:cNvPr id="12" name="Google Shape;12;p3"/>
          <p:cNvSpPr txBox="1"/>
          <p:nvPr/>
        </p:nvSpPr>
        <p:spPr>
          <a:xfrm>
            <a:off x="838200" y="1752600"/>
            <a:ext cx="10515600" cy="1066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3000"/>
              <a:buFont typeface="Arial"/>
              <a:buNone/>
            </a:pPr>
            <a:r>
              <a:rPr lang="en-US" sz="3000" b="1" i="1" u="none" strike="noStrike" cap="none" dirty="0">
                <a:solidFill>
                  <a:schemeClr val="lt1"/>
                </a:solidFill>
                <a:latin typeface="Helvetica Neue"/>
                <a:ea typeface="Helvetica Neue"/>
                <a:cs typeface="Helvetica Neue"/>
                <a:sym typeface="Helvetica Neue"/>
              </a:rPr>
              <a:t>Click to edit Subtitle</a:t>
            </a:r>
            <a:endParaRPr sz="3000" b="1" i="1" u="none" strike="noStrike" cap="none" dirty="0">
              <a:solidFill>
                <a:schemeClr val="lt1"/>
              </a:solidFill>
              <a:latin typeface="Helvetica Neue"/>
              <a:ea typeface="Helvetica Neue"/>
              <a:cs typeface="Helvetica Neue"/>
              <a:sym typeface="Helvetica Neue"/>
            </a:endParaRPr>
          </a:p>
        </p:txBody>
      </p:sp>
      <p:pic>
        <p:nvPicPr>
          <p:cNvPr id="13" name="Google Shape;13;p3"/>
          <p:cNvPicPr preferRelativeResize="0"/>
          <p:nvPr/>
        </p:nvPicPr>
        <p:blipFill rotWithShape="1">
          <a:blip r:embed="rId4">
            <a:alphaModFix/>
          </a:blip>
          <a:srcRect/>
          <a:stretch/>
        </p:blipFill>
        <p:spPr>
          <a:xfrm>
            <a:off x="0" y="0"/>
            <a:ext cx="12192000" cy="45720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Shape 29"/>
        <p:cNvGrpSpPr/>
        <p:nvPr/>
      </p:nvGrpSpPr>
      <p:grpSpPr>
        <a:xfrm>
          <a:off x="0" y="0"/>
          <a:ext cx="0" cy="0"/>
          <a:chOff x="0" y="0"/>
          <a:chExt cx="0" cy="0"/>
        </a:xfrm>
      </p:grpSpPr>
      <p:pic>
        <p:nvPicPr>
          <p:cNvPr id="30" name="Google Shape;30;p5"/>
          <p:cNvPicPr preferRelativeResize="0"/>
          <p:nvPr/>
        </p:nvPicPr>
        <p:blipFill rotWithShape="1">
          <a:blip r:embed="rId12">
            <a:alphaModFix/>
          </a:blip>
          <a:srcRect/>
          <a:stretch/>
        </p:blipFill>
        <p:spPr>
          <a:xfrm>
            <a:off x="0" y="0"/>
            <a:ext cx="12188952" cy="1067645"/>
          </a:xfrm>
          <a:prstGeom prst="rect">
            <a:avLst/>
          </a:prstGeom>
          <a:noFill/>
          <a:ln>
            <a:noFill/>
          </a:ln>
        </p:spPr>
      </p:pic>
      <p:sp>
        <p:nvSpPr>
          <p:cNvPr id="31" name="Google Shape;31;p5"/>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marR="0" lvl="0" algn="l" rtl="0">
              <a:lnSpc>
                <a:spcPct val="90000"/>
              </a:lnSpc>
              <a:spcBef>
                <a:spcPts val="0"/>
              </a:spcBef>
              <a:spcAft>
                <a:spcPts val="0"/>
              </a:spcAft>
              <a:buSzPts val="1400"/>
              <a:buNone/>
              <a:defRPr sz="3000" b="1" i="0" u="none" strike="noStrike" cap="none">
                <a:solidFill>
                  <a:schemeClr val="lt1"/>
                </a:solidFill>
                <a:latin typeface="Arial"/>
                <a:ea typeface="Arial"/>
                <a:cs typeface="Arial"/>
                <a:sym typeface="Arial"/>
              </a:defRPr>
            </a:lvl1pPr>
            <a:lvl2pPr marR="0" lvl="1"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2pPr>
            <a:lvl3pPr marR="0" lvl="2"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3pPr>
            <a:lvl4pPr marR="0" lvl="3"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4pPr>
            <a:lvl5pPr marR="0" lvl="4"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5pPr>
            <a:lvl6pPr marR="0" lvl="5"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6pPr>
            <a:lvl7pPr marR="0" lvl="6"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7pPr>
            <a:lvl8pPr marR="0" lvl="7"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8pPr>
            <a:lvl9pPr marR="0" lvl="8"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9pPr>
          </a:lstStyle>
          <a:p>
            <a:endParaRPr/>
          </a:p>
        </p:txBody>
      </p:sp>
      <p:cxnSp>
        <p:nvCxnSpPr>
          <p:cNvPr id="32" name="Google Shape;32;p5" descr="graphic line"/>
          <p:cNvCxnSpPr/>
          <p:nvPr/>
        </p:nvCxnSpPr>
        <p:spPr>
          <a:xfrm>
            <a:off x="460248" y="6400800"/>
            <a:ext cx="11274552" cy="0"/>
          </a:xfrm>
          <a:prstGeom prst="straightConnector1">
            <a:avLst/>
          </a:prstGeom>
          <a:noFill/>
          <a:ln w="9525" cap="flat" cmpd="sng">
            <a:solidFill>
              <a:schemeClr val="lt2"/>
            </a:solidFill>
            <a:prstDash val="solid"/>
            <a:round/>
            <a:headEnd type="none" w="med" len="med"/>
            <a:tailEnd type="none" w="med" len="med"/>
          </a:ln>
        </p:spPr>
      </p:cxnSp>
      <p:sp>
        <p:nvSpPr>
          <p:cNvPr id="34" name="Google Shape;34;p5"/>
          <p:cNvSpPr txBox="1">
            <a:spLocks noGrp="1"/>
          </p:cNvSpPr>
          <p:nvPr>
            <p:ph type="sldNum" idx="12"/>
          </p:nvPr>
        </p:nvSpPr>
        <p:spPr>
          <a:xfrm>
            <a:off x="11201401" y="6492240"/>
            <a:ext cx="533400" cy="182880"/>
          </a:xfrm>
          <a:prstGeom prst="rect">
            <a:avLst/>
          </a:prstGeom>
          <a:noFill/>
          <a:ln>
            <a:noFill/>
          </a:ln>
        </p:spPr>
        <p:txBody>
          <a:bodyPr spcFirstLastPara="1" wrap="square" lIns="0" tIns="0" rIns="0" bIns="0" anchor="ctr" anchorCtr="0">
            <a:noAutofit/>
          </a:bodyPr>
          <a:lstStyle>
            <a:lvl1pPr marL="0" marR="0" lvl="0" indent="0" algn="r" rtl="0">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rtl="0">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rtl="0">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rtl="0">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rtl="0">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rtl="0">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rtl="0">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rtl="0">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rtl="0">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7" name="Google Shape;33;p5"/>
          <p:cNvSpPr/>
          <p:nvPr userDrawn="1"/>
        </p:nvSpPr>
        <p:spPr>
          <a:xfrm>
            <a:off x="457200" y="6492240"/>
            <a:ext cx="10287000" cy="182880"/>
          </a:xfrm>
          <a:prstGeom prst="rect">
            <a:avLst/>
          </a:prstGeom>
          <a:noFill/>
          <a:ln>
            <a:noFill/>
          </a:ln>
        </p:spPr>
        <p:txBody>
          <a:bodyPr spcFirstLastPara="1" wrap="square" lIns="0" tIns="0" rIns="0" bIns="0" anchor="ctr" anchorCtr="0">
            <a:noAutofit/>
          </a:bodyPr>
          <a:lstStyle/>
          <a:p>
            <a:pPr marL="0" marR="0" lvl="0" indent="0" algn="l" rtl="0">
              <a:lnSpc>
                <a:spcPct val="50000"/>
              </a:lnSpc>
              <a:spcBef>
                <a:spcPts val="0"/>
              </a:spcBef>
              <a:spcAft>
                <a:spcPts val="0"/>
              </a:spcAft>
              <a:buClr>
                <a:srgbClr val="006197"/>
              </a:buClr>
              <a:buSzPts val="800"/>
              <a:buFont typeface="Arial"/>
              <a:buNone/>
            </a:pPr>
            <a:r>
              <a:rPr lang="en-US" sz="800" b="0" i="0" u="none" strike="noStrike" cap="none" dirty="0">
                <a:solidFill>
                  <a:srgbClr val="006197"/>
                </a:solidFill>
                <a:latin typeface="Arial"/>
                <a:ea typeface="Arial"/>
                <a:cs typeface="Arial"/>
                <a:sym typeface="Arial"/>
              </a:rPr>
              <a:t>IAAF 2022  /  General Services Administration  /  National Institutes of Health  /  Federal CIO Council </a:t>
            </a:r>
            <a:endParaRPr sz="800" b="0" i="0" u="none" strike="noStrike" cap="none" dirty="0">
              <a:solidFill>
                <a:srgbClr val="006197"/>
              </a:solidFill>
              <a:latin typeface="Arial"/>
              <a:ea typeface="Arial"/>
              <a:cs typeface="Arial"/>
              <a:sym typeface="Arial"/>
            </a:endParaRPr>
          </a:p>
        </p:txBody>
      </p:sp>
    </p:spTree>
    <p:extLst>
      <p:ext uri="{BB962C8B-B14F-4D97-AF65-F5344CB8AC3E}">
        <p14:creationId xmlns:p14="http://schemas.microsoft.com/office/powerpoint/2010/main" val="2239443907"/>
      </p:ext>
    </p:extLst>
  </p:cSld>
  <p:clrMap bg1="lt1" tx1="dk1" bg2="dk2" tx2="lt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8" r:id="rId9"/>
    <p:sldLayoutId id="2147483677"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video" Target="https://www.youtube.com/embed/PbBZjT7nuoA" TargetMode="External"/><Relationship Id="rId4" Type="http://schemas.openxmlformats.org/officeDocument/2006/relationships/image" Target="../media/image11.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
          <p:cNvSpPr txBox="1">
            <a:spLocks noGrp="1"/>
          </p:cNvSpPr>
          <p:nvPr>
            <p:ph type="title"/>
          </p:nvPr>
        </p:nvSpPr>
        <p:spPr>
          <a:xfrm>
            <a:off x="533400" y="402449"/>
            <a:ext cx="11049000" cy="1325563"/>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4400"/>
              <a:buFont typeface="Arial"/>
              <a:buNone/>
            </a:pPr>
            <a:r>
              <a:rPr lang="en-US" dirty="0"/>
              <a:t>Annual Interagency Accessibility Forum</a:t>
            </a:r>
            <a:endParaRPr dirty="0"/>
          </a:p>
        </p:txBody>
      </p:sp>
      <p:sp>
        <p:nvSpPr>
          <p:cNvPr id="88" name="Google Shape;88;p1"/>
          <p:cNvSpPr txBox="1">
            <a:spLocks noGrp="1"/>
          </p:cNvSpPr>
          <p:nvPr>
            <p:ph type="body" idx="1"/>
          </p:nvPr>
        </p:nvSpPr>
        <p:spPr>
          <a:xfrm>
            <a:off x="533400" y="1359306"/>
            <a:ext cx="11174691" cy="10668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2400"/>
              <a:buNone/>
            </a:pPr>
            <a:r>
              <a:rPr lang="en-US" sz="2800" dirty="0"/>
              <a:t>Unlocking the Power of Accessibility</a:t>
            </a:r>
            <a:endParaRPr sz="2800" dirty="0"/>
          </a:p>
        </p:txBody>
      </p:sp>
      <p:sp>
        <p:nvSpPr>
          <p:cNvPr id="89" name="Google Shape;89;p1"/>
          <p:cNvSpPr txBox="1">
            <a:spLocks noGrp="1"/>
          </p:cNvSpPr>
          <p:nvPr>
            <p:ph type="body" idx="2"/>
          </p:nvPr>
        </p:nvSpPr>
        <p:spPr>
          <a:xfrm>
            <a:off x="533400" y="3124200"/>
            <a:ext cx="5711825" cy="9144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3200"/>
              <a:buNone/>
            </a:pPr>
            <a:r>
              <a:rPr lang="en-US" sz="2800" dirty="0"/>
              <a:t>October 13, 2022</a:t>
            </a:r>
            <a:endParaRPr sz="2800" dirty="0"/>
          </a:p>
        </p:txBody>
      </p:sp>
      <p:sp>
        <p:nvSpPr>
          <p:cNvPr id="91" name="Google Shape;91;p1"/>
          <p:cNvSpPr txBox="1">
            <a:spLocks noGrp="1"/>
          </p:cNvSpPr>
          <p:nvPr>
            <p:ph type="body" idx="4"/>
          </p:nvPr>
        </p:nvSpPr>
        <p:spPr>
          <a:xfrm>
            <a:off x="533400" y="4857736"/>
            <a:ext cx="11049000" cy="124253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006197"/>
              </a:buClr>
              <a:buSzPts val="4400"/>
              <a:buNone/>
            </a:pPr>
            <a:r>
              <a:rPr lang="en-US" sz="3300" dirty="0"/>
              <a:t>A Different Perspective for Looking at Accessibility</a:t>
            </a:r>
            <a:endParaRPr sz="3300" dirty="0"/>
          </a:p>
        </p:txBody>
      </p:sp>
      <p:sp>
        <p:nvSpPr>
          <p:cNvPr id="90" name="Google Shape;90;p1"/>
          <p:cNvSpPr txBox="1">
            <a:spLocks noGrp="1"/>
          </p:cNvSpPr>
          <p:nvPr>
            <p:ph type="body" idx="3"/>
          </p:nvPr>
        </p:nvSpPr>
        <p:spPr>
          <a:xfrm>
            <a:off x="533400" y="6115359"/>
            <a:ext cx="11049000" cy="5334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006197"/>
              </a:buClr>
              <a:buSzPts val="2400"/>
              <a:buNone/>
            </a:pPr>
            <a:r>
              <a:rPr lang="en-US" dirty="0"/>
              <a:t>Annette </a:t>
            </a:r>
            <a:r>
              <a:rPr lang="en-US" dirty="0" err="1"/>
              <a:t>Carr</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Question 2</a:t>
            </a:r>
          </a:p>
        </p:txBody>
      </p:sp>
      <p:sp>
        <p:nvSpPr>
          <p:cNvPr id="7" name="Text Placeholder 6"/>
          <p:cNvSpPr>
            <a:spLocks noGrp="1"/>
          </p:cNvSpPr>
          <p:nvPr>
            <p:ph type="body" idx="1"/>
          </p:nvPr>
        </p:nvSpPr>
        <p:spPr/>
        <p:txBody>
          <a:bodyPr/>
          <a:lstStyle/>
          <a:p>
            <a:pPr marL="50800" indent="0">
              <a:buNone/>
            </a:pPr>
            <a:r>
              <a:rPr lang="en-US" b="1" dirty="0"/>
              <a:t>What is the most common cause of hearing loss in adults?</a:t>
            </a:r>
          </a:p>
          <a:p>
            <a:pPr marL="565150" lvl="0" indent="-514350">
              <a:buFont typeface="+mj-lt"/>
              <a:buAutoNum type="alphaLcParenR"/>
            </a:pPr>
            <a:r>
              <a:rPr lang="en-US" dirty="0"/>
              <a:t>Aging &amp; loud noises</a:t>
            </a:r>
          </a:p>
          <a:p>
            <a:pPr marL="565150" lvl="0" indent="-514350">
              <a:buFont typeface="+mj-lt"/>
              <a:buAutoNum type="alphaLcParenR"/>
            </a:pPr>
            <a:r>
              <a:rPr lang="en-US" dirty="0"/>
              <a:t>Disease &amp; illness</a:t>
            </a:r>
          </a:p>
          <a:p>
            <a:pPr marL="565150" lvl="0" indent="-514350">
              <a:buFont typeface="+mj-lt"/>
              <a:buAutoNum type="alphaLcParenR"/>
            </a:pPr>
            <a:r>
              <a:rPr lang="en-US" dirty="0"/>
              <a:t>Unknown cause</a:t>
            </a:r>
          </a:p>
          <a:p>
            <a:endParaRPr lang="en-US" dirty="0"/>
          </a:p>
        </p:txBody>
      </p:sp>
      <p:sp>
        <p:nvSpPr>
          <p:cNvPr id="3" name="Slide Number Placeholder 2"/>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006197"/>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10</a:t>
            </a:fld>
            <a:endParaRPr kumimoji="0" lang="en-US" sz="800" b="0" i="0" u="none" strike="noStrike" kern="0" cap="none" spc="0" normalizeH="0" baseline="0" noProof="0" dirty="0">
              <a:ln>
                <a:noFill/>
              </a:ln>
              <a:solidFill>
                <a:srgbClr val="006197"/>
              </a:solidFill>
              <a:effectLst/>
              <a:uLnTx/>
              <a:uFillTx/>
              <a:latin typeface="Arial"/>
              <a:cs typeface="Arial"/>
              <a:sym typeface="Arial"/>
            </a:endParaRPr>
          </a:p>
        </p:txBody>
      </p:sp>
    </p:spTree>
    <p:extLst>
      <p:ext uri="{BB962C8B-B14F-4D97-AF65-F5344CB8AC3E}">
        <p14:creationId xmlns:p14="http://schemas.microsoft.com/office/powerpoint/2010/main" val="22609013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Answer 2</a:t>
            </a:r>
          </a:p>
        </p:txBody>
      </p:sp>
      <p:sp>
        <p:nvSpPr>
          <p:cNvPr id="7" name="Text Placeholder 6"/>
          <p:cNvSpPr>
            <a:spLocks noGrp="1"/>
          </p:cNvSpPr>
          <p:nvPr>
            <p:ph type="body" idx="1"/>
          </p:nvPr>
        </p:nvSpPr>
        <p:spPr/>
        <p:txBody>
          <a:bodyPr/>
          <a:lstStyle/>
          <a:p>
            <a:pPr marL="50800" indent="0">
              <a:buNone/>
            </a:pPr>
            <a:r>
              <a:rPr lang="en-US" b="1" dirty="0"/>
              <a:t>Correct Answer: a) Aging and loud noises</a:t>
            </a:r>
          </a:p>
          <a:p>
            <a:pPr lvl="0"/>
            <a:r>
              <a:rPr lang="en-US" sz="2600" dirty="0"/>
              <a:t>Genetics and changes in the ear related to age play a significant role in age related hearing loss. </a:t>
            </a:r>
          </a:p>
          <a:p>
            <a:pPr lvl="0"/>
            <a:r>
              <a:rPr lang="en-US" sz="2600" dirty="0"/>
              <a:t>Chronic exposure to loud noises permanently damage the tiny hairs in the ear. </a:t>
            </a:r>
          </a:p>
          <a:p>
            <a:pPr lvl="0"/>
            <a:r>
              <a:rPr lang="en-US" sz="2600" dirty="0"/>
              <a:t>Some medical conditions can cause hearing loss, i.e. conditions that affect the blood supply to the middle ear, such as heart disease, high blood pressure, diabetes and other circulatory problems.  </a:t>
            </a:r>
          </a:p>
          <a:p>
            <a:pPr lvl="0"/>
            <a:r>
              <a:rPr lang="en-US" sz="2600" dirty="0"/>
              <a:t>Side effects of certain medications, such as aspirin and antibiotics, can negatively affect hearing. </a:t>
            </a:r>
          </a:p>
          <a:p>
            <a:endParaRPr lang="en-US" dirty="0"/>
          </a:p>
        </p:txBody>
      </p:sp>
      <p:sp>
        <p:nvSpPr>
          <p:cNvPr id="3" name="Slide Number Placeholder 2"/>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006197"/>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11</a:t>
            </a:fld>
            <a:endParaRPr kumimoji="0" lang="en-US" sz="800" b="0" i="0" u="none" strike="noStrike" kern="0" cap="none" spc="0" normalizeH="0" baseline="0" noProof="0" dirty="0">
              <a:ln>
                <a:noFill/>
              </a:ln>
              <a:solidFill>
                <a:srgbClr val="006197"/>
              </a:solidFill>
              <a:effectLst/>
              <a:uLnTx/>
              <a:uFillTx/>
              <a:latin typeface="Arial"/>
              <a:cs typeface="Arial"/>
              <a:sym typeface="Arial"/>
            </a:endParaRPr>
          </a:p>
        </p:txBody>
      </p:sp>
    </p:spTree>
    <p:extLst>
      <p:ext uri="{BB962C8B-B14F-4D97-AF65-F5344CB8AC3E}">
        <p14:creationId xmlns:p14="http://schemas.microsoft.com/office/powerpoint/2010/main" val="7971841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Hearing Loss Simulation</a:t>
            </a:r>
          </a:p>
        </p:txBody>
      </p:sp>
      <p:pic>
        <p:nvPicPr>
          <p:cNvPr id="8" name="PbBZjT7nuoA" descr="Video titled, &quot;Hearing Loss Simulation&quot; that attempts to simulates normal, mild loss, moderate loss, severe loss, and profound hearing loss.">
            <a:extLst>
              <a:ext uri="{C183D7F6-B498-43B3-948B-1728B52AA6E4}">
                <adec:decorative xmlns:adec="http://schemas.microsoft.com/office/drawing/2017/decorative" val="0"/>
              </a:ext>
            </a:extLst>
          </p:cNvPr>
          <p:cNvPicPr>
            <a:picLocks noRot="1" noChangeAspect="1"/>
          </p:cNvPicPr>
          <p:nvPr>
            <a:videoFile r:link="rId1"/>
          </p:nvPr>
        </p:nvPicPr>
        <p:blipFill>
          <a:blip r:embed="rId4"/>
          <a:stretch>
            <a:fillRect/>
          </a:stretch>
        </p:blipFill>
        <p:spPr>
          <a:xfrm>
            <a:off x="1620982" y="1145598"/>
            <a:ext cx="9081655" cy="5108431"/>
          </a:xfrm>
          <a:prstGeom prst="rect">
            <a:avLst/>
          </a:prstGeom>
        </p:spPr>
      </p:pic>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12</a:t>
            </a:fld>
            <a:endParaRPr lang="en-US" dirty="0"/>
          </a:p>
        </p:txBody>
      </p:sp>
    </p:spTree>
    <p:extLst>
      <p:ext uri="{BB962C8B-B14F-4D97-AF65-F5344CB8AC3E}">
        <p14:creationId xmlns:p14="http://schemas.microsoft.com/office/powerpoint/2010/main" val="24163571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p:nvPr>
        </p:nvSpPr>
        <p:spPr/>
        <p:txBody>
          <a:bodyPr/>
          <a:lstStyle/>
          <a:p>
            <a:r>
              <a:rPr lang="en-US" dirty="0"/>
              <a:t>Common RA for Hearing Loss</a:t>
            </a:r>
          </a:p>
        </p:txBody>
      </p:sp>
      <p:sp>
        <p:nvSpPr>
          <p:cNvPr id="15" name="Text Placeholder 14"/>
          <p:cNvSpPr>
            <a:spLocks noGrp="1"/>
          </p:cNvSpPr>
          <p:nvPr>
            <p:ph type="body" idx="1"/>
          </p:nvPr>
        </p:nvSpPr>
        <p:spPr/>
        <p:txBody>
          <a:bodyPr/>
          <a:lstStyle/>
          <a:p>
            <a:pPr lvl="0"/>
            <a:r>
              <a:rPr lang="en-US" dirty="0"/>
              <a:t>Sign language interpreting</a:t>
            </a:r>
          </a:p>
          <a:p>
            <a:pPr lvl="0"/>
            <a:r>
              <a:rPr lang="en-US" dirty="0"/>
              <a:t>Captioning</a:t>
            </a:r>
          </a:p>
          <a:p>
            <a:pPr lvl="0"/>
            <a:r>
              <a:rPr lang="en-US" dirty="0"/>
              <a:t>Video phones</a:t>
            </a:r>
          </a:p>
          <a:p>
            <a:pPr lvl="0"/>
            <a:r>
              <a:rPr lang="en-US" dirty="0"/>
              <a:t>UbiDuo</a:t>
            </a:r>
          </a:p>
          <a:p>
            <a:endParaRPr lang="en-US" dirty="0"/>
          </a:p>
        </p:txBody>
      </p:sp>
      <p:sp>
        <p:nvSpPr>
          <p:cNvPr id="6" name="Slide Number Placeholder 5"/>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006197"/>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13</a:t>
            </a:fld>
            <a:endParaRPr kumimoji="0" lang="en-US" sz="800" b="0" i="0" u="none" strike="noStrike" kern="0" cap="none" spc="0" normalizeH="0" baseline="0" noProof="0" dirty="0">
              <a:ln>
                <a:noFill/>
              </a:ln>
              <a:solidFill>
                <a:srgbClr val="006197"/>
              </a:solidFill>
              <a:effectLst/>
              <a:uLnTx/>
              <a:uFillTx/>
              <a:latin typeface="Arial"/>
              <a:cs typeface="Arial"/>
              <a:sym typeface="Arial"/>
            </a:endParaRPr>
          </a:p>
        </p:txBody>
      </p:sp>
    </p:spTree>
    <p:extLst>
      <p:ext uri="{BB962C8B-B14F-4D97-AF65-F5344CB8AC3E}">
        <p14:creationId xmlns:p14="http://schemas.microsoft.com/office/powerpoint/2010/main" val="7997377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317405"/>
            <a:ext cx="10515600" cy="461645"/>
          </a:xfrm>
        </p:spPr>
        <p:txBody>
          <a:bodyPr/>
          <a:lstStyle/>
          <a:p>
            <a:r>
              <a:rPr lang="en-US" dirty="0"/>
              <a:t>Work-a-rounds for Deaf/Hearing Loss</a:t>
            </a:r>
          </a:p>
        </p:txBody>
      </p:sp>
      <p:sp>
        <p:nvSpPr>
          <p:cNvPr id="7" name="Text Placeholder 6"/>
          <p:cNvSpPr>
            <a:spLocks noGrp="1"/>
          </p:cNvSpPr>
          <p:nvPr>
            <p:ph type="body" idx="1"/>
          </p:nvPr>
        </p:nvSpPr>
        <p:spPr/>
        <p:txBody>
          <a:bodyPr/>
          <a:lstStyle/>
          <a:p>
            <a:pPr lvl="0"/>
            <a:r>
              <a:rPr lang="en-US" dirty="0"/>
              <a:t>Limited access to Video Phone, messaging applications, causes delay in interacting with others</a:t>
            </a:r>
          </a:p>
          <a:p>
            <a:pPr lvl="0"/>
            <a:r>
              <a:rPr lang="en-US" dirty="0"/>
              <a:t>Making time to re-read captioning transcript </a:t>
            </a:r>
          </a:p>
          <a:p>
            <a:pPr lvl="0"/>
            <a:r>
              <a:rPr lang="en-US" dirty="0"/>
              <a:t>Finding a way to get audio content of videos without captions</a:t>
            </a:r>
          </a:p>
          <a:p>
            <a:pPr lvl="0"/>
            <a:r>
              <a:rPr lang="en-US" dirty="0"/>
              <a:t>Lack of computer/mobile device based interpreting/captioning services when scheduled interpreting/captioning services are not available, limits interactions</a:t>
            </a:r>
          </a:p>
          <a:p>
            <a:endParaRPr lang="en-US" dirty="0"/>
          </a:p>
        </p:txBody>
      </p:sp>
      <p:sp>
        <p:nvSpPr>
          <p:cNvPr id="3" name="Slide Number Placeholder 2"/>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006197"/>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14</a:t>
            </a:fld>
            <a:endParaRPr kumimoji="0" lang="en-US" sz="800" b="0" i="0" u="none" strike="noStrike" kern="0" cap="none" spc="0" normalizeH="0" baseline="0" noProof="0" dirty="0">
              <a:ln>
                <a:noFill/>
              </a:ln>
              <a:solidFill>
                <a:srgbClr val="006197"/>
              </a:solidFill>
              <a:effectLst/>
              <a:uLnTx/>
              <a:uFillTx/>
              <a:latin typeface="Arial"/>
              <a:cs typeface="Arial"/>
              <a:sym typeface="Arial"/>
            </a:endParaRPr>
          </a:p>
        </p:txBody>
      </p:sp>
    </p:spTree>
    <p:extLst>
      <p:ext uri="{BB962C8B-B14F-4D97-AF65-F5344CB8AC3E}">
        <p14:creationId xmlns:p14="http://schemas.microsoft.com/office/powerpoint/2010/main" val="15578014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317405"/>
            <a:ext cx="10515600" cy="461645"/>
          </a:xfrm>
        </p:spPr>
        <p:txBody>
          <a:bodyPr/>
          <a:lstStyle/>
          <a:p>
            <a:r>
              <a:rPr lang="en-US" dirty="0"/>
              <a:t>Question 3</a:t>
            </a:r>
          </a:p>
        </p:txBody>
      </p:sp>
      <p:sp>
        <p:nvSpPr>
          <p:cNvPr id="7" name="Text Placeholder 6"/>
          <p:cNvSpPr>
            <a:spLocks noGrp="1"/>
          </p:cNvSpPr>
          <p:nvPr>
            <p:ph type="body" idx="1"/>
          </p:nvPr>
        </p:nvSpPr>
        <p:spPr/>
        <p:txBody>
          <a:bodyPr/>
          <a:lstStyle/>
          <a:p>
            <a:pPr marL="50800" indent="0">
              <a:buNone/>
            </a:pPr>
            <a:r>
              <a:rPr lang="en-US" b="1" dirty="0"/>
              <a:t>What is a print disability?</a:t>
            </a:r>
          </a:p>
          <a:p>
            <a:pPr marL="508000" lvl="0" indent="-457200">
              <a:buFont typeface="+mj-lt"/>
              <a:buAutoNum type="alphaLcParenR"/>
            </a:pPr>
            <a:r>
              <a:rPr lang="en-US" sz="2700" dirty="0"/>
              <a:t>When you cannot see printed text </a:t>
            </a:r>
          </a:p>
          <a:p>
            <a:pPr marL="508000" lvl="0" indent="-457200">
              <a:buFont typeface="+mj-lt"/>
              <a:buAutoNum type="alphaLcParenR"/>
            </a:pPr>
            <a:r>
              <a:rPr lang="en-US" sz="2700" dirty="0"/>
              <a:t>When you are unable to hold a hardcopy of printed material </a:t>
            </a:r>
          </a:p>
          <a:p>
            <a:pPr marL="508000" lvl="0" indent="-457200">
              <a:buFont typeface="+mj-lt"/>
              <a:buAutoNum type="alphaLcParenR"/>
            </a:pPr>
            <a:r>
              <a:rPr lang="en-US" sz="2700" dirty="0"/>
              <a:t>When you have difficulty comprehending printed information because of a disability. </a:t>
            </a:r>
          </a:p>
          <a:p>
            <a:pPr marL="508000" lvl="0" indent="-457200">
              <a:buFont typeface="+mj-lt"/>
              <a:buAutoNum type="alphaLcParenR"/>
            </a:pPr>
            <a:r>
              <a:rPr lang="en-US" sz="2700" dirty="0"/>
              <a:t>When your brain receives scrambled images of printed information?</a:t>
            </a:r>
          </a:p>
          <a:p>
            <a:pPr marL="508000" lvl="0" indent="-457200">
              <a:buFont typeface="+mj-lt"/>
              <a:buAutoNum type="alphaLcParenR"/>
            </a:pPr>
            <a:r>
              <a:rPr lang="en-US" sz="2700" dirty="0"/>
              <a:t>Choices A &amp; B</a:t>
            </a:r>
          </a:p>
          <a:p>
            <a:pPr marL="508000" lvl="0" indent="-457200">
              <a:buFont typeface="+mj-lt"/>
              <a:buAutoNum type="alphaLcParenR"/>
            </a:pPr>
            <a:r>
              <a:rPr lang="en-US" sz="2700" dirty="0"/>
              <a:t>Choices C &amp; D</a:t>
            </a:r>
          </a:p>
          <a:p>
            <a:pPr marL="508000" lvl="0" indent="-457200">
              <a:buFont typeface="+mj-lt"/>
              <a:buAutoNum type="alphaLcParenR"/>
            </a:pPr>
            <a:r>
              <a:rPr lang="en-US" sz="2700" dirty="0"/>
              <a:t>All of the above</a:t>
            </a:r>
          </a:p>
          <a:p>
            <a:endParaRPr lang="en-US" dirty="0"/>
          </a:p>
        </p:txBody>
      </p:sp>
      <p:sp>
        <p:nvSpPr>
          <p:cNvPr id="3" name="Slide Number Placeholder 2"/>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006197"/>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15</a:t>
            </a:fld>
            <a:endParaRPr kumimoji="0" lang="en-US" sz="800" b="0" i="0" u="none" strike="noStrike" kern="0" cap="none" spc="0" normalizeH="0" baseline="0" noProof="0" dirty="0">
              <a:ln>
                <a:noFill/>
              </a:ln>
              <a:solidFill>
                <a:srgbClr val="006197"/>
              </a:solidFill>
              <a:effectLst/>
              <a:uLnTx/>
              <a:uFillTx/>
              <a:latin typeface="Arial"/>
              <a:cs typeface="Arial"/>
              <a:sym typeface="Arial"/>
            </a:endParaRPr>
          </a:p>
        </p:txBody>
      </p:sp>
    </p:spTree>
    <p:extLst>
      <p:ext uri="{BB962C8B-B14F-4D97-AF65-F5344CB8AC3E}">
        <p14:creationId xmlns:p14="http://schemas.microsoft.com/office/powerpoint/2010/main" val="7876937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Answer 3</a:t>
            </a:r>
          </a:p>
        </p:txBody>
      </p:sp>
      <p:sp>
        <p:nvSpPr>
          <p:cNvPr id="7" name="Text Placeholder 6"/>
          <p:cNvSpPr>
            <a:spLocks noGrp="1"/>
          </p:cNvSpPr>
          <p:nvPr>
            <p:ph type="body" idx="1"/>
          </p:nvPr>
        </p:nvSpPr>
        <p:spPr/>
        <p:txBody>
          <a:bodyPr/>
          <a:lstStyle/>
          <a:p>
            <a:pPr marL="50800" indent="0">
              <a:buNone/>
            </a:pPr>
            <a:r>
              <a:rPr lang="en-US" b="1" dirty="0"/>
              <a:t>Correct Answer: G. All of the above</a:t>
            </a:r>
          </a:p>
          <a:p>
            <a:pPr marL="50800" lvl="0" indent="0">
              <a:buNone/>
            </a:pPr>
            <a:r>
              <a:rPr lang="en-US" dirty="0"/>
              <a:t>If a person has difficulty accessing and/or reading text because of a disability, they have a print disability.  This includes:</a:t>
            </a:r>
          </a:p>
          <a:p>
            <a:pPr lvl="1"/>
            <a:r>
              <a:rPr lang="en-US" sz="2800" dirty="0"/>
              <a:t>Seeing the text</a:t>
            </a:r>
          </a:p>
          <a:p>
            <a:pPr lvl="1"/>
            <a:r>
              <a:rPr lang="en-US" sz="2800" dirty="0"/>
              <a:t>Holding the book or paper</a:t>
            </a:r>
          </a:p>
          <a:p>
            <a:pPr lvl="1"/>
            <a:r>
              <a:rPr lang="en-US" sz="2800" dirty="0"/>
              <a:t>Comprehension of the content</a:t>
            </a:r>
          </a:p>
          <a:p>
            <a:pPr lvl="1"/>
            <a:r>
              <a:rPr lang="en-US" sz="2800" dirty="0"/>
              <a:t>Visual processing of the content</a:t>
            </a:r>
          </a:p>
        </p:txBody>
      </p:sp>
      <p:sp>
        <p:nvSpPr>
          <p:cNvPr id="3" name="Slide Number Placeholder 2"/>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006197"/>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16</a:t>
            </a:fld>
            <a:endParaRPr kumimoji="0" lang="en-US" sz="800" b="0" i="0" u="none" strike="noStrike" kern="0" cap="none" spc="0" normalizeH="0" baseline="0" noProof="0" dirty="0">
              <a:ln>
                <a:noFill/>
              </a:ln>
              <a:solidFill>
                <a:srgbClr val="006197"/>
              </a:solidFill>
              <a:effectLst/>
              <a:uLnTx/>
              <a:uFillTx/>
              <a:latin typeface="Arial"/>
              <a:cs typeface="Arial"/>
              <a:sym typeface="Arial"/>
            </a:endParaRPr>
          </a:p>
        </p:txBody>
      </p:sp>
    </p:spTree>
    <p:extLst>
      <p:ext uri="{BB962C8B-B14F-4D97-AF65-F5344CB8AC3E}">
        <p14:creationId xmlns:p14="http://schemas.microsoft.com/office/powerpoint/2010/main" val="23027613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Print Text Simulation – Unclear Text Font.</a:t>
            </a:r>
          </a:p>
        </p:txBody>
      </p:sp>
      <p:sp>
        <p:nvSpPr>
          <p:cNvPr id="7" name="Text Placeholder 6"/>
          <p:cNvSpPr>
            <a:spLocks noGrp="1"/>
          </p:cNvSpPr>
          <p:nvPr>
            <p:ph type="body" idx="1"/>
          </p:nvPr>
        </p:nvSpPr>
        <p:spPr/>
        <p:txBody>
          <a:bodyPr/>
          <a:lstStyle/>
          <a:p>
            <a:pPr marL="457200" lvl="1" indent="0">
              <a:lnSpc>
                <a:spcPct val="107000"/>
              </a:lnSpc>
              <a:spcBef>
                <a:spcPts val="0"/>
              </a:spcBef>
              <a:spcAft>
                <a:spcPts val="800"/>
              </a:spcAft>
              <a:buNone/>
            </a:pPr>
            <a:r>
              <a:rPr lang="en-US" b="1" i="1" dirty="0">
                <a:solidFill>
                  <a:schemeClr val="accent4"/>
                </a:solidFill>
                <a:latin typeface="Vladimir Script" panose="03050402040407070305" pitchFamily="66" charset="0"/>
                <a:ea typeface="Calibri" panose="020F0502020204030204" pitchFamily="34" charset="0"/>
                <a:cs typeface="Times New Roman" panose="02020603050405020304" pitchFamily="18" charset="0"/>
              </a:rPr>
              <a:t>Our Mission</a:t>
            </a:r>
            <a:endParaRPr lang="en-US" sz="1400" b="1" i="1" dirty="0">
              <a:solidFill>
                <a:schemeClr val="accent4"/>
              </a:solidFill>
              <a:latin typeface="Calibri" panose="020F0502020204030204" pitchFamily="34" charset="0"/>
              <a:ea typeface="Calibri" panose="020F0502020204030204" pitchFamily="34" charset="0"/>
              <a:cs typeface="Times New Roman" panose="02020603050405020304" pitchFamily="18" charset="0"/>
            </a:endParaRPr>
          </a:p>
          <a:p>
            <a:pPr marL="457200" lvl="1" indent="0">
              <a:lnSpc>
                <a:spcPct val="107000"/>
              </a:lnSpc>
              <a:spcBef>
                <a:spcPts val="0"/>
              </a:spcBef>
              <a:spcAft>
                <a:spcPts val="800"/>
              </a:spcAft>
              <a:buNone/>
            </a:pPr>
            <a:r>
              <a:rPr lang="en-US" b="1" i="1" dirty="0">
                <a:solidFill>
                  <a:schemeClr val="accent4"/>
                </a:solidFill>
                <a:latin typeface="Vladimir Script" panose="03050402040407070305" pitchFamily="66" charset="0"/>
                <a:ea typeface="Calibri" panose="020F0502020204030204" pitchFamily="34" charset="0"/>
                <a:cs typeface="Times New Roman" panose="02020603050405020304" pitchFamily="18" charset="0"/>
              </a:rPr>
              <a:t>On January 18, 2017, the U.S. Access Board published a final rule updating accessibility requirements for information and communication technology (ICT) covered by Section 508 of the Rehabilitation Act and Section 255 of the Communications Act.</a:t>
            </a:r>
            <a:endParaRPr lang="en-US" sz="1400" b="1" i="1" dirty="0">
              <a:solidFill>
                <a:schemeClr val="accent4"/>
              </a:solidFill>
              <a:latin typeface="Calibri" panose="020F0502020204030204" pitchFamily="34" charset="0"/>
              <a:ea typeface="Calibri" panose="020F0502020204030204" pitchFamily="34" charset="0"/>
              <a:cs typeface="Times New Roman" panose="02020603050405020304" pitchFamily="18" charset="0"/>
            </a:endParaRPr>
          </a:p>
          <a:p>
            <a:pPr marL="457200" lvl="1" indent="0">
              <a:lnSpc>
                <a:spcPct val="107000"/>
              </a:lnSpc>
              <a:spcBef>
                <a:spcPts val="0"/>
              </a:spcBef>
              <a:spcAft>
                <a:spcPts val="800"/>
              </a:spcAft>
              <a:buNone/>
            </a:pPr>
            <a:r>
              <a:rPr lang="en-US" b="1" i="1" dirty="0">
                <a:solidFill>
                  <a:schemeClr val="accent4"/>
                </a:solidFill>
                <a:latin typeface="Vladimir Script" panose="03050402040407070305" pitchFamily="66" charset="0"/>
                <a:ea typeface="Calibri" panose="020F0502020204030204" pitchFamily="34" charset="0"/>
                <a:cs typeface="Times New Roman" panose="02020603050405020304" pitchFamily="18" charset="0"/>
              </a:rPr>
              <a:t> </a:t>
            </a:r>
            <a:endParaRPr lang="en-US" sz="1400" b="1" i="1" dirty="0">
              <a:solidFill>
                <a:schemeClr val="accent4"/>
              </a:solidFill>
              <a:latin typeface="Calibri" panose="020F0502020204030204" pitchFamily="34" charset="0"/>
              <a:ea typeface="Calibri" panose="020F0502020204030204" pitchFamily="34" charset="0"/>
              <a:cs typeface="Times New Roman" panose="02020603050405020304" pitchFamily="18" charset="0"/>
            </a:endParaRPr>
          </a:p>
          <a:p>
            <a:pPr marL="457200" lvl="1" indent="0">
              <a:lnSpc>
                <a:spcPct val="107000"/>
              </a:lnSpc>
              <a:spcBef>
                <a:spcPts val="0"/>
              </a:spcBef>
              <a:spcAft>
                <a:spcPts val="800"/>
              </a:spcAft>
              <a:buNone/>
            </a:pPr>
            <a:r>
              <a:rPr lang="en-US" b="1" i="1" dirty="0">
                <a:solidFill>
                  <a:schemeClr val="accent4"/>
                </a:solidFill>
                <a:latin typeface="Vladimir Script" panose="03050402040407070305" pitchFamily="66" charset="0"/>
                <a:ea typeface="Calibri" panose="020F0502020204030204" pitchFamily="34" charset="0"/>
                <a:cs typeface="Times New Roman" panose="02020603050405020304" pitchFamily="18" charset="0"/>
              </a:rPr>
              <a:t>The U.S. General Services Administration (GSA) Office of Government-wide Policy (OGP) is tasked under this law to provide technical assistance to help Federal agencies comply with these requirements, and ensure that covered ICT is accessible to, and usable by, individuals with disabilities.</a:t>
            </a:r>
            <a:endParaRPr lang="en-US" sz="1400" b="1" i="1" dirty="0">
              <a:solidFill>
                <a:schemeClr val="accent4"/>
              </a:solidFill>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17</a:t>
            </a:fld>
            <a:endParaRPr lang="en-US" dirty="0"/>
          </a:p>
        </p:txBody>
      </p:sp>
    </p:spTree>
    <p:extLst>
      <p:ext uri="{BB962C8B-B14F-4D97-AF65-F5344CB8AC3E}">
        <p14:creationId xmlns:p14="http://schemas.microsoft.com/office/powerpoint/2010/main" val="5262250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317405"/>
            <a:ext cx="10515600" cy="877143"/>
          </a:xfrm>
        </p:spPr>
        <p:txBody>
          <a:bodyPr/>
          <a:lstStyle/>
          <a:p>
            <a:r>
              <a:rPr lang="en-US" dirty="0"/>
              <a:t>Print Text Simulation – Visual Distortion</a:t>
            </a:r>
            <a:br>
              <a:rPr lang="en-US" dirty="0"/>
            </a:br>
            <a:endParaRPr lang="en-US" dirty="0"/>
          </a:p>
        </p:txBody>
      </p:sp>
      <p:sp>
        <p:nvSpPr>
          <p:cNvPr id="7" name="Text Placeholder 6" descr="Simulated visual distortion created by two lays of text, the top is clear and crisp, the bottom layer is shifted slightly to the lift, and dull or blurry. "/>
          <p:cNvSpPr>
            <a:spLocks noGrp="1"/>
          </p:cNvSpPr>
          <p:nvPr>
            <p:ph type="body" idx="1"/>
          </p:nvPr>
        </p:nvSpPr>
        <p:spPr/>
        <p:txBody>
          <a:bodyPr/>
          <a:lstStyle/>
          <a:p>
            <a:pPr marL="508000" lvl="1" indent="0">
              <a:buNone/>
            </a:pPr>
            <a:r>
              <a:rPr lang="en-US" dirty="0">
                <a:solidFill>
                  <a:schemeClr val="accent4"/>
                </a:solidFill>
                <a:effectLst>
                  <a:outerShdw blurRad="25400" dist="127000" dir="10800000" algn="ctr" rotWithShape="0">
                    <a:srgbClr val="000000">
                      <a:alpha val="77000"/>
                    </a:srgbClr>
                  </a:outerShdw>
                </a:effectLst>
              </a:rPr>
              <a:t>Our Mission</a:t>
            </a:r>
          </a:p>
          <a:p>
            <a:pPr marL="508000" lvl="1" indent="0">
              <a:buNone/>
            </a:pPr>
            <a:r>
              <a:rPr lang="en-US" dirty="0">
                <a:solidFill>
                  <a:schemeClr val="accent4"/>
                </a:solidFill>
                <a:effectLst>
                  <a:outerShdw blurRad="25400" dist="127000" dir="10800000" algn="ctr" rotWithShape="0">
                    <a:srgbClr val="000000">
                      <a:alpha val="77000"/>
                    </a:srgbClr>
                  </a:outerShdw>
                </a:effectLst>
              </a:rPr>
              <a:t>On January 18, 2017, the U.S. Access Board published a final rule updating accessibility requirements for information and communication technology (ICT) covered by Section 508 of the Rehabilitation Act and Section 255 of the Communications Act.</a:t>
            </a:r>
          </a:p>
          <a:p>
            <a:pPr marL="508000" lvl="1" indent="0">
              <a:buNone/>
            </a:pPr>
            <a:r>
              <a:rPr lang="en-US" dirty="0">
                <a:solidFill>
                  <a:schemeClr val="accent4"/>
                </a:solidFill>
                <a:effectLst>
                  <a:outerShdw blurRad="25400" dist="127000" dir="10800000" algn="ctr" rotWithShape="0">
                    <a:srgbClr val="000000">
                      <a:alpha val="77000"/>
                    </a:srgbClr>
                  </a:outerShdw>
                </a:effectLst>
              </a:rPr>
              <a:t> </a:t>
            </a:r>
          </a:p>
          <a:p>
            <a:pPr marL="508000" lvl="1" indent="0">
              <a:buNone/>
            </a:pPr>
            <a:r>
              <a:rPr lang="en-US" dirty="0">
                <a:solidFill>
                  <a:schemeClr val="accent4"/>
                </a:solidFill>
                <a:effectLst>
                  <a:outerShdw blurRad="25400" dist="127000" dir="10800000" algn="ctr" rotWithShape="0">
                    <a:srgbClr val="000000">
                      <a:alpha val="77000"/>
                    </a:srgbClr>
                  </a:outerShdw>
                </a:effectLst>
              </a:rPr>
              <a:t>The U.S. General Services Administration (GSA) Office of Government-wide Policy (OGP) is tasked under this law to provide technical assistance to help Federal agencies comply with these requirements, and ensure that covered ICT is accessible to, and usable by, individuals with disabilities.</a:t>
            </a:r>
          </a:p>
          <a:p>
            <a:pPr marL="50800" indent="0">
              <a:buNone/>
            </a:pPr>
            <a:endParaRPr lang="en-US" dirty="0"/>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18</a:t>
            </a:fld>
            <a:endParaRPr lang="en-US" dirty="0"/>
          </a:p>
        </p:txBody>
      </p:sp>
    </p:spTree>
    <p:extLst>
      <p:ext uri="{BB962C8B-B14F-4D97-AF65-F5344CB8AC3E}">
        <p14:creationId xmlns:p14="http://schemas.microsoft.com/office/powerpoint/2010/main" val="3549165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317405"/>
            <a:ext cx="10515600" cy="877143"/>
          </a:xfrm>
        </p:spPr>
        <p:txBody>
          <a:bodyPr/>
          <a:lstStyle/>
          <a:p>
            <a:r>
              <a:rPr lang="en-US" dirty="0"/>
              <a:t>Print Text Simulation - Normal</a:t>
            </a:r>
            <a:br>
              <a:rPr lang="en-US" dirty="0"/>
            </a:br>
            <a:endParaRPr lang="en-US" dirty="0"/>
          </a:p>
        </p:txBody>
      </p:sp>
      <p:sp>
        <p:nvSpPr>
          <p:cNvPr id="7" name="Text Placeholder 6"/>
          <p:cNvSpPr>
            <a:spLocks noGrp="1"/>
          </p:cNvSpPr>
          <p:nvPr>
            <p:ph type="body" idx="1"/>
          </p:nvPr>
        </p:nvSpPr>
        <p:spPr/>
        <p:txBody>
          <a:bodyPr/>
          <a:lstStyle/>
          <a:p>
            <a:pPr marL="508000" lvl="1" indent="0">
              <a:buNone/>
            </a:pPr>
            <a:r>
              <a:rPr lang="en-US" dirty="0">
                <a:solidFill>
                  <a:schemeClr val="accent4"/>
                </a:solidFill>
              </a:rPr>
              <a:t>Our Mission</a:t>
            </a:r>
          </a:p>
          <a:p>
            <a:pPr marL="508000" lvl="1" indent="0">
              <a:buNone/>
            </a:pPr>
            <a:r>
              <a:rPr lang="en-US" dirty="0">
                <a:solidFill>
                  <a:schemeClr val="accent4"/>
                </a:solidFill>
              </a:rPr>
              <a:t>On January 18, 2017, the U.S. Access Board published a final rule updating accessibility requirements for information and communication technology (ICT) covered by Section 508 of the Rehabilitation Act and Section 255 of the Communications Act.</a:t>
            </a:r>
          </a:p>
          <a:p>
            <a:pPr marL="508000" lvl="1" indent="0">
              <a:buNone/>
            </a:pPr>
            <a:r>
              <a:rPr lang="en-US" dirty="0">
                <a:solidFill>
                  <a:schemeClr val="accent4"/>
                </a:solidFill>
              </a:rPr>
              <a:t> </a:t>
            </a:r>
          </a:p>
          <a:p>
            <a:pPr marL="508000" lvl="1" indent="0">
              <a:buNone/>
            </a:pPr>
            <a:r>
              <a:rPr lang="en-US" dirty="0">
                <a:solidFill>
                  <a:schemeClr val="accent4"/>
                </a:solidFill>
              </a:rPr>
              <a:t>The U.S. General Services Administration (GSA) Office of Government-wide Policy (OGP) is tasked under this law to provide technical assistance to help Federal agencies comply with these requirements, and ensure that covered ICT is accessible to, and usable by, individuals with disabilities.</a:t>
            </a:r>
          </a:p>
          <a:p>
            <a:pPr marL="50800" indent="0">
              <a:buNone/>
            </a:pPr>
            <a:endParaRPr lang="en-US" dirty="0"/>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19</a:t>
            </a:fld>
            <a:endParaRPr lang="en-US" dirty="0"/>
          </a:p>
        </p:txBody>
      </p:sp>
    </p:spTree>
    <p:extLst>
      <p:ext uri="{BB962C8B-B14F-4D97-AF65-F5344CB8AC3E}">
        <p14:creationId xmlns:p14="http://schemas.microsoft.com/office/powerpoint/2010/main" val="37336373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Presenter</a:t>
            </a:r>
          </a:p>
        </p:txBody>
      </p:sp>
      <p:sp>
        <p:nvSpPr>
          <p:cNvPr id="5" name="Content Placeholder 4"/>
          <p:cNvSpPr>
            <a:spLocks noGrp="1"/>
          </p:cNvSpPr>
          <p:nvPr>
            <p:ph type="body" idx="1"/>
          </p:nvPr>
        </p:nvSpPr>
        <p:spPr/>
        <p:txBody>
          <a:bodyPr/>
          <a:lstStyle/>
          <a:p>
            <a:pPr marL="0" lvl="0" indent="0" algn="r">
              <a:buNone/>
            </a:pPr>
            <a:r>
              <a:rPr lang="en-US" dirty="0">
                <a:solidFill>
                  <a:schemeClr val="accent4"/>
                </a:solidFill>
              </a:rPr>
              <a:t>Annette Carr</a:t>
            </a:r>
          </a:p>
          <a:p>
            <a:pPr marL="0" indent="0" algn="r">
              <a:buNone/>
            </a:pPr>
            <a:r>
              <a:rPr lang="en-US" dirty="0">
                <a:solidFill>
                  <a:schemeClr val="accent4"/>
                </a:solidFill>
              </a:rPr>
              <a:t>Disability Program Manager</a:t>
            </a:r>
          </a:p>
          <a:p>
            <a:pPr marL="0" lvl="0" indent="0" algn="r">
              <a:buNone/>
            </a:pPr>
            <a:r>
              <a:rPr lang="en-US" dirty="0">
                <a:solidFill>
                  <a:schemeClr val="accent4"/>
                </a:solidFill>
              </a:rPr>
              <a:t>Transportation Security Administration</a:t>
            </a:r>
          </a:p>
          <a:p>
            <a:pPr marL="0" lvl="0" indent="0" algn="r">
              <a:buNone/>
            </a:pPr>
            <a:r>
              <a:rPr lang="en-US" dirty="0">
                <a:solidFill>
                  <a:schemeClr val="accent4"/>
                </a:solidFill>
              </a:rPr>
              <a:t>Civil Rights &amp; Liberties, Ombudsman and Traveler Engagement</a:t>
            </a:r>
          </a:p>
          <a:p>
            <a:endParaRPr lang="en-US" dirty="0">
              <a:solidFill>
                <a:schemeClr val="accent4"/>
              </a:solidFill>
            </a:endParaRPr>
          </a:p>
        </p:txBody>
      </p:sp>
      <p:pic>
        <p:nvPicPr>
          <p:cNvPr id="7" name="Picture Placeholder 6" descr="A woman with short brown hair, wearing earrings, a necklace and red blouse with a blue jacket. "/>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7221713" y="1371600"/>
            <a:ext cx="3355975" cy="4698365"/>
          </a:xfrm>
        </p:spPr>
      </p:pic>
    </p:spTree>
    <p:extLst>
      <p:ext uri="{BB962C8B-B14F-4D97-AF65-F5344CB8AC3E}">
        <p14:creationId xmlns:p14="http://schemas.microsoft.com/office/powerpoint/2010/main" val="12630858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Print Text Simulation – High Contrast Beige/Black</a:t>
            </a:r>
          </a:p>
        </p:txBody>
      </p:sp>
      <p:sp>
        <p:nvSpPr>
          <p:cNvPr id="7" name="Text Placeholder 6"/>
          <p:cNvSpPr>
            <a:spLocks noGrp="1"/>
          </p:cNvSpPr>
          <p:nvPr>
            <p:ph type="body" idx="1"/>
          </p:nvPr>
        </p:nvSpPr>
        <p:spPr>
          <a:solidFill>
            <a:schemeClr val="tx1"/>
          </a:solidFill>
        </p:spPr>
        <p:txBody>
          <a:bodyPr/>
          <a:lstStyle/>
          <a:p>
            <a:pPr marL="0" indent="0">
              <a:lnSpc>
                <a:spcPct val="107000"/>
              </a:lnSpc>
              <a:spcBef>
                <a:spcPts val="0"/>
              </a:spcBef>
              <a:spcAft>
                <a:spcPts val="800"/>
              </a:spcAft>
              <a:buNone/>
            </a:pPr>
            <a:r>
              <a:rPr lang="en-US" dirty="0">
                <a:solidFill>
                  <a:srgbClr val="FFFFCC"/>
                </a:solidFill>
                <a:latin typeface="Calibri" panose="020F0502020204030204" pitchFamily="34" charset="0"/>
                <a:ea typeface="Calibri" panose="020F0502020204030204" pitchFamily="34" charset="0"/>
                <a:cs typeface="Times New Roman" panose="02020603050405020304" pitchFamily="18" charset="0"/>
              </a:rPr>
              <a:t>Our Mission</a:t>
            </a:r>
          </a:p>
          <a:p>
            <a:pPr marL="0" indent="0">
              <a:lnSpc>
                <a:spcPct val="107000"/>
              </a:lnSpc>
              <a:spcBef>
                <a:spcPts val="0"/>
              </a:spcBef>
              <a:spcAft>
                <a:spcPts val="800"/>
              </a:spcAft>
              <a:buNone/>
            </a:pPr>
            <a:r>
              <a:rPr lang="en-US" dirty="0">
                <a:solidFill>
                  <a:srgbClr val="FFFFCC"/>
                </a:solidFill>
                <a:latin typeface="Calibri" panose="020F0502020204030204" pitchFamily="34" charset="0"/>
                <a:ea typeface="Calibri" panose="020F0502020204030204" pitchFamily="34" charset="0"/>
                <a:cs typeface="Times New Roman" panose="02020603050405020304" pitchFamily="18" charset="0"/>
              </a:rPr>
              <a:t>On January 18, 2017, the U.S. Access Board published a final rule updating accessibility requirements for information and communication technology (ICT) covered by Section 508 of the Rehabilitation Act and Section 255 of the Communications Act.</a:t>
            </a:r>
          </a:p>
          <a:p>
            <a:pPr marL="0" indent="0">
              <a:lnSpc>
                <a:spcPct val="107000"/>
              </a:lnSpc>
              <a:spcBef>
                <a:spcPts val="0"/>
              </a:spcBef>
              <a:spcAft>
                <a:spcPts val="800"/>
              </a:spcAft>
              <a:buNone/>
            </a:pPr>
            <a:endParaRPr lang="en-US" dirty="0">
              <a:solidFill>
                <a:srgbClr val="FFFFCC"/>
              </a:solidFill>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Bef>
                <a:spcPts val="0"/>
              </a:spcBef>
              <a:spcAft>
                <a:spcPts val="800"/>
              </a:spcAft>
              <a:buNone/>
            </a:pPr>
            <a:r>
              <a:rPr lang="en-US" dirty="0">
                <a:solidFill>
                  <a:srgbClr val="FFFFCC"/>
                </a:solidFill>
                <a:latin typeface="Calibri" panose="020F0502020204030204" pitchFamily="34" charset="0"/>
                <a:ea typeface="Calibri" panose="020F0502020204030204" pitchFamily="34" charset="0"/>
                <a:cs typeface="Times New Roman" panose="02020603050405020304" pitchFamily="18" charset="0"/>
              </a:rPr>
              <a:t>The U.S. General Services Administration (GSA) Office of Government-wide Policy (OGP) is tasked under this law to provide technical assistance to help Federal agencies comply with these requirements, and ensure that covered ICT is accessible to, and usable by, individuals with disabilities.</a:t>
            </a:r>
          </a:p>
          <a:p>
            <a:endParaRPr lang="en-US" dirty="0"/>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20</a:t>
            </a:fld>
            <a:endParaRPr lang="en-US" dirty="0"/>
          </a:p>
        </p:txBody>
      </p:sp>
    </p:spTree>
    <p:extLst>
      <p:ext uri="{BB962C8B-B14F-4D97-AF65-F5344CB8AC3E}">
        <p14:creationId xmlns:p14="http://schemas.microsoft.com/office/powerpoint/2010/main" val="33077458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RA for Print Disabilities</a:t>
            </a:r>
          </a:p>
        </p:txBody>
      </p:sp>
      <p:sp>
        <p:nvSpPr>
          <p:cNvPr id="6" name="Text Placeholder 5"/>
          <p:cNvSpPr>
            <a:spLocks noGrp="1"/>
          </p:cNvSpPr>
          <p:nvPr>
            <p:ph type="body" idx="1"/>
          </p:nvPr>
        </p:nvSpPr>
        <p:spPr/>
        <p:txBody>
          <a:bodyPr/>
          <a:lstStyle/>
          <a:p>
            <a:pPr lvl="0"/>
            <a:r>
              <a:rPr lang="en-US" dirty="0"/>
              <a:t>Braille</a:t>
            </a:r>
          </a:p>
          <a:p>
            <a:pPr lvl="0"/>
            <a:r>
              <a:rPr lang="en-US" dirty="0"/>
              <a:t>Large print</a:t>
            </a:r>
          </a:p>
          <a:p>
            <a:pPr lvl="0"/>
            <a:r>
              <a:rPr lang="en-US" dirty="0"/>
              <a:t>Text to speech technology</a:t>
            </a:r>
          </a:p>
          <a:p>
            <a:pPr lvl="0"/>
            <a:r>
              <a:rPr lang="en-US" dirty="0"/>
              <a:t>Book stand/holder</a:t>
            </a:r>
          </a:p>
          <a:p>
            <a:pPr lvl="0"/>
            <a:r>
              <a:rPr lang="en-US" dirty="0"/>
              <a:t>Automatic page turner</a:t>
            </a:r>
          </a:p>
          <a:p>
            <a:pPr lvl="0"/>
            <a:r>
              <a:rPr lang="en-US" dirty="0"/>
              <a:t>Word prediction software</a:t>
            </a:r>
          </a:p>
          <a:p>
            <a:pPr lvl="0"/>
            <a:r>
              <a:rPr lang="en-US" dirty="0"/>
              <a:t>Software that changes the appearance of text</a:t>
            </a:r>
          </a:p>
          <a:p>
            <a:pPr lvl="0"/>
            <a:r>
              <a:rPr lang="en-US" dirty="0"/>
              <a:t>Text to speech technology</a:t>
            </a:r>
          </a:p>
          <a:p>
            <a:endParaRPr lang="en-US" dirty="0"/>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21</a:t>
            </a:fld>
            <a:endParaRPr lang="en-US" dirty="0"/>
          </a:p>
        </p:txBody>
      </p:sp>
    </p:spTree>
    <p:extLst>
      <p:ext uri="{BB962C8B-B14F-4D97-AF65-F5344CB8AC3E}">
        <p14:creationId xmlns:p14="http://schemas.microsoft.com/office/powerpoint/2010/main" val="35292464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317405"/>
            <a:ext cx="10515600" cy="461645"/>
          </a:xfrm>
        </p:spPr>
        <p:txBody>
          <a:bodyPr/>
          <a:lstStyle/>
          <a:p>
            <a:r>
              <a:rPr lang="en-US" dirty="0"/>
              <a:t>Work-a-rounds for Print Disabilities</a:t>
            </a:r>
          </a:p>
        </p:txBody>
      </p:sp>
      <p:sp>
        <p:nvSpPr>
          <p:cNvPr id="7" name="Text Placeholder 6"/>
          <p:cNvSpPr>
            <a:spLocks noGrp="1"/>
          </p:cNvSpPr>
          <p:nvPr>
            <p:ph type="body" idx="1"/>
          </p:nvPr>
        </p:nvSpPr>
        <p:spPr/>
        <p:txBody>
          <a:bodyPr/>
          <a:lstStyle/>
          <a:p>
            <a:pPr lvl="0"/>
            <a:r>
              <a:rPr lang="en-US" dirty="0"/>
              <a:t>Convert files into other formats to use with text modifying software </a:t>
            </a:r>
          </a:p>
          <a:p>
            <a:pPr lvl="0"/>
            <a:r>
              <a:rPr lang="en-US" dirty="0"/>
              <a:t>Changing document attributes, i.e. font type/size, fore-ground and back-ground color combinations</a:t>
            </a:r>
          </a:p>
          <a:p>
            <a:pPr lvl="0"/>
            <a:r>
              <a:rPr lang="en-US" dirty="0"/>
              <a:t>Reading documents prior to meeting/workshop/training/etc. and memorizing content for recall during presentation/discussion</a:t>
            </a:r>
          </a:p>
          <a:p>
            <a:pPr lvl="0"/>
            <a:r>
              <a:rPr lang="en-US" dirty="0"/>
              <a:t>Waiting until after a meeting to read documents in an accessible format</a:t>
            </a:r>
          </a:p>
          <a:p>
            <a:endParaRPr lang="en-US" dirty="0"/>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22</a:t>
            </a:fld>
            <a:endParaRPr lang="en-US" dirty="0"/>
          </a:p>
        </p:txBody>
      </p:sp>
    </p:spTree>
    <p:extLst>
      <p:ext uri="{BB962C8B-B14F-4D97-AF65-F5344CB8AC3E}">
        <p14:creationId xmlns:p14="http://schemas.microsoft.com/office/powerpoint/2010/main" val="20837668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Question 1</a:t>
            </a:r>
          </a:p>
        </p:txBody>
      </p:sp>
      <p:sp>
        <p:nvSpPr>
          <p:cNvPr id="8" name="Text Placeholder 7"/>
          <p:cNvSpPr>
            <a:spLocks noGrp="1"/>
          </p:cNvSpPr>
          <p:nvPr>
            <p:ph type="body" idx="1"/>
          </p:nvPr>
        </p:nvSpPr>
        <p:spPr/>
        <p:txBody>
          <a:bodyPr/>
          <a:lstStyle/>
          <a:p>
            <a:pPr marL="50800" indent="0">
              <a:buNone/>
            </a:pPr>
            <a:r>
              <a:rPr lang="en-US" b="1" dirty="0"/>
              <a:t>What is the leading cause of vision loss in the United States?</a:t>
            </a:r>
          </a:p>
          <a:p>
            <a:pPr marL="565150" lvl="0" indent="-514350">
              <a:buFont typeface="+mj-lt"/>
              <a:buAutoNum type="alphaLcParenR"/>
            </a:pPr>
            <a:r>
              <a:rPr lang="en-US" dirty="0"/>
              <a:t>Birth defects</a:t>
            </a:r>
          </a:p>
          <a:p>
            <a:pPr marL="565150" lvl="0" indent="-514350">
              <a:buFont typeface="+mj-lt"/>
              <a:buAutoNum type="alphaLcParenR"/>
            </a:pPr>
            <a:r>
              <a:rPr lang="en-US" dirty="0"/>
              <a:t>Macular Degeneration</a:t>
            </a:r>
          </a:p>
          <a:p>
            <a:pPr marL="565150" lvl="0" indent="-514350">
              <a:buFont typeface="+mj-lt"/>
              <a:buAutoNum type="alphaLcParenR"/>
            </a:pPr>
            <a:r>
              <a:rPr lang="en-US" dirty="0"/>
              <a:t>Glaucoma</a:t>
            </a:r>
          </a:p>
          <a:p>
            <a:pPr marL="565150" lvl="0" indent="-514350">
              <a:buFont typeface="+mj-lt"/>
              <a:buAutoNum type="alphaLcParenR"/>
            </a:pPr>
            <a:r>
              <a:rPr lang="en-US" dirty="0"/>
              <a:t>Cataracts</a:t>
            </a:r>
          </a:p>
          <a:p>
            <a:pPr marL="565150" lvl="0" indent="-514350">
              <a:buFont typeface="+mj-lt"/>
              <a:buAutoNum type="alphaLcParenR"/>
            </a:pPr>
            <a:r>
              <a:rPr lang="en-US" dirty="0"/>
              <a:t>Diabetic Retinopathy</a:t>
            </a:r>
          </a:p>
          <a:p>
            <a:endParaRPr lang="en-US" dirty="0"/>
          </a:p>
        </p:txBody>
      </p:sp>
    </p:spTree>
    <p:extLst>
      <p:ext uri="{BB962C8B-B14F-4D97-AF65-F5344CB8AC3E}">
        <p14:creationId xmlns:p14="http://schemas.microsoft.com/office/powerpoint/2010/main" val="19920652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Answer 1</a:t>
            </a:r>
          </a:p>
        </p:txBody>
      </p:sp>
      <p:sp>
        <p:nvSpPr>
          <p:cNvPr id="7" name="Text Placeholder 6"/>
          <p:cNvSpPr>
            <a:spLocks noGrp="1"/>
          </p:cNvSpPr>
          <p:nvPr>
            <p:ph type="body" idx="1"/>
          </p:nvPr>
        </p:nvSpPr>
        <p:spPr>
          <a:xfrm>
            <a:off x="457200" y="1371600"/>
            <a:ext cx="11277600" cy="4937760"/>
          </a:xfrm>
        </p:spPr>
        <p:txBody>
          <a:bodyPr/>
          <a:lstStyle/>
          <a:p>
            <a:pPr marL="50800" indent="0" algn="ctr">
              <a:buNone/>
            </a:pPr>
            <a:r>
              <a:rPr lang="en-US" b="1" dirty="0"/>
              <a:t>Correct Answer: d) Cataracts</a:t>
            </a:r>
          </a:p>
          <a:p>
            <a:r>
              <a:rPr lang="en-US" sz="2600" dirty="0"/>
              <a:t>Cataracts affect more than 24.4 million people in the United States age 40 and older. If left untreated, a person can become legally blind.</a:t>
            </a:r>
          </a:p>
          <a:p>
            <a:endParaRPr lang="en-US" dirty="0"/>
          </a:p>
          <a:p>
            <a:endParaRPr lang="en-US" dirty="0"/>
          </a:p>
        </p:txBody>
      </p:sp>
      <p:pic>
        <p:nvPicPr>
          <p:cNvPr id="16" name="Picture Placeholder 15" descr="Example image comparison between Normal Vision - clear and focused, and Cataracts - brighter, less focused."/>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2096875" y="3032073"/>
            <a:ext cx="7236249" cy="3277287"/>
          </a:xfrm>
        </p:spPr>
      </p:pic>
      <p:sp>
        <p:nvSpPr>
          <p:cNvPr id="5" name="Slide Number Placeholder 4"/>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006197"/>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4</a:t>
            </a:fld>
            <a:endParaRPr kumimoji="0" lang="en-US" sz="800" b="0" i="0" u="none" strike="noStrike" kern="0" cap="none" spc="0" normalizeH="0" baseline="0" noProof="0" dirty="0">
              <a:ln>
                <a:noFill/>
              </a:ln>
              <a:solidFill>
                <a:srgbClr val="006197"/>
              </a:solidFill>
              <a:effectLst/>
              <a:uLnTx/>
              <a:uFillTx/>
              <a:latin typeface="Arial"/>
              <a:cs typeface="Arial"/>
              <a:sym typeface="Arial"/>
            </a:endParaRPr>
          </a:p>
        </p:txBody>
      </p:sp>
    </p:spTree>
    <p:extLst>
      <p:ext uri="{BB962C8B-B14F-4D97-AF65-F5344CB8AC3E}">
        <p14:creationId xmlns:p14="http://schemas.microsoft.com/office/powerpoint/2010/main" val="38412865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457200" y="317405"/>
            <a:ext cx="10515600" cy="461645"/>
          </a:xfrm>
        </p:spPr>
        <p:txBody>
          <a:bodyPr/>
          <a:lstStyle/>
          <a:p>
            <a:r>
              <a:rPr lang="en-US" dirty="0"/>
              <a:t>Diabetic retinopathy</a:t>
            </a:r>
          </a:p>
        </p:txBody>
      </p:sp>
      <p:sp>
        <p:nvSpPr>
          <p:cNvPr id="9" name="Text Placeholder 8"/>
          <p:cNvSpPr>
            <a:spLocks noGrp="1"/>
          </p:cNvSpPr>
          <p:nvPr>
            <p:ph type="body" idx="1"/>
          </p:nvPr>
        </p:nvSpPr>
        <p:spPr>
          <a:xfrm>
            <a:off x="457199" y="1371600"/>
            <a:ext cx="9991166" cy="847165"/>
          </a:xfrm>
        </p:spPr>
        <p:txBody>
          <a:bodyPr/>
          <a:lstStyle/>
          <a:p>
            <a:r>
              <a:rPr lang="en-US" dirty="0"/>
              <a:t>Diabetic retinopathy is also a leading cause of vision loss:</a:t>
            </a:r>
          </a:p>
        </p:txBody>
      </p:sp>
      <p:pic>
        <p:nvPicPr>
          <p:cNvPr id="11" name="Picture Placeholder 10" descr="Example image comparison between Normal Vision - clear and focused, and Diabetic Retinopathy - clear and focused, but with random elongated blind spots.  "/>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2181758" y="3108960"/>
            <a:ext cx="7066483" cy="3200400"/>
          </a:xfrm>
        </p:spPr>
      </p:pic>
      <p:sp>
        <p:nvSpPr>
          <p:cNvPr id="5" name="Slide Number Placeholder 4"/>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006197"/>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5</a:t>
            </a:fld>
            <a:endParaRPr kumimoji="0" lang="en-US" sz="800" b="0" i="0" u="none" strike="noStrike" kern="0" cap="none" spc="0" normalizeH="0" baseline="0" noProof="0" dirty="0">
              <a:ln>
                <a:noFill/>
              </a:ln>
              <a:solidFill>
                <a:srgbClr val="006197"/>
              </a:solidFill>
              <a:effectLst/>
              <a:uLnTx/>
              <a:uFillTx/>
              <a:latin typeface="Arial"/>
              <a:cs typeface="Arial"/>
              <a:sym typeface="Arial"/>
            </a:endParaRPr>
          </a:p>
        </p:txBody>
      </p:sp>
    </p:spTree>
    <p:extLst>
      <p:ext uri="{BB962C8B-B14F-4D97-AF65-F5344CB8AC3E}">
        <p14:creationId xmlns:p14="http://schemas.microsoft.com/office/powerpoint/2010/main" val="41584191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17405"/>
            <a:ext cx="10515600" cy="877143"/>
          </a:xfrm>
        </p:spPr>
        <p:txBody>
          <a:bodyPr/>
          <a:lstStyle/>
          <a:p>
            <a:r>
              <a:rPr lang="en-US" dirty="0"/>
              <a:t>Glaucoma</a:t>
            </a:r>
            <a:br>
              <a:rPr lang="en-US" dirty="0"/>
            </a:br>
            <a:endParaRPr lang="en-US" dirty="0"/>
          </a:p>
        </p:txBody>
      </p:sp>
      <p:sp>
        <p:nvSpPr>
          <p:cNvPr id="3" name="Text Placeholder 2"/>
          <p:cNvSpPr>
            <a:spLocks noGrp="1"/>
          </p:cNvSpPr>
          <p:nvPr>
            <p:ph type="body" idx="1"/>
          </p:nvPr>
        </p:nvSpPr>
        <p:spPr>
          <a:xfrm>
            <a:off x="457200" y="1371600"/>
            <a:ext cx="11277600" cy="4937760"/>
          </a:xfrm>
        </p:spPr>
        <p:txBody>
          <a:bodyPr/>
          <a:lstStyle/>
          <a:p>
            <a:r>
              <a:rPr lang="en-US" b="1" dirty="0"/>
              <a:t>Glaucoma is another leading cause of vision loss:</a:t>
            </a:r>
          </a:p>
          <a:p>
            <a:endParaRPr lang="en-US" dirty="0"/>
          </a:p>
        </p:txBody>
      </p:sp>
      <p:pic>
        <p:nvPicPr>
          <p:cNvPr id="6" name="Picture Placeholder 5" descr="Example image comparison between Normal Vision - clear and focused, and Peripheral Vision Loss Due to Glaucoma – blurry, tunnel-like vision."/>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2080809" y="3017520"/>
            <a:ext cx="7268381" cy="3291840"/>
          </a:xfrm>
        </p:spPr>
      </p:pic>
      <p:sp>
        <p:nvSpPr>
          <p:cNvPr id="4" name="Slide Number Placeholder 3"/>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006197"/>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6</a:t>
            </a:fld>
            <a:endParaRPr kumimoji="0" lang="en-US" sz="800" b="0" i="0" u="none" strike="noStrike" kern="0" cap="none" spc="0" normalizeH="0" baseline="0" noProof="0" dirty="0">
              <a:ln>
                <a:noFill/>
              </a:ln>
              <a:solidFill>
                <a:srgbClr val="006197"/>
              </a:solidFill>
              <a:effectLst/>
              <a:uLnTx/>
              <a:uFillTx/>
              <a:latin typeface="Arial"/>
              <a:cs typeface="Arial"/>
              <a:sym typeface="Arial"/>
            </a:endParaRPr>
          </a:p>
        </p:txBody>
      </p:sp>
    </p:spTree>
    <p:extLst>
      <p:ext uri="{BB962C8B-B14F-4D97-AF65-F5344CB8AC3E}">
        <p14:creationId xmlns:p14="http://schemas.microsoft.com/office/powerpoint/2010/main" val="14076177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17405"/>
            <a:ext cx="10515600" cy="461645"/>
          </a:xfrm>
        </p:spPr>
        <p:txBody>
          <a:bodyPr/>
          <a:lstStyle/>
          <a:p>
            <a:r>
              <a:rPr lang="en-US" dirty="0"/>
              <a:t>Age Related Macular Degeneration</a:t>
            </a:r>
          </a:p>
        </p:txBody>
      </p:sp>
      <p:sp>
        <p:nvSpPr>
          <p:cNvPr id="3" name="Text Placeholder 2"/>
          <p:cNvSpPr>
            <a:spLocks noGrp="1"/>
          </p:cNvSpPr>
          <p:nvPr>
            <p:ph type="body" idx="1"/>
          </p:nvPr>
        </p:nvSpPr>
        <p:spPr>
          <a:xfrm>
            <a:off x="457199" y="1371600"/>
            <a:ext cx="11008783" cy="4937760"/>
          </a:xfrm>
        </p:spPr>
        <p:txBody>
          <a:bodyPr/>
          <a:lstStyle/>
          <a:p>
            <a:r>
              <a:rPr lang="en-US" sz="2600" dirty="0"/>
              <a:t>Age Related Macular Degeneration </a:t>
            </a:r>
            <a:r>
              <a:rPr lang="en-US" sz="2600"/>
              <a:t>(AMD) </a:t>
            </a:r>
            <a:r>
              <a:rPr lang="en-US" sz="2600" dirty="0"/>
              <a:t>causes vision loss as well:</a:t>
            </a:r>
          </a:p>
          <a:p>
            <a:endParaRPr lang="en-US" dirty="0"/>
          </a:p>
        </p:txBody>
      </p:sp>
      <p:pic>
        <p:nvPicPr>
          <p:cNvPr id="6" name="Picture Placeholder 5" descr="Example image comparison between Normal Vision - clear and focused, Early ADM - slight central and peripheral vision loss, and Late ADM - substantial central and peripheral vision loss. "/>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667512" y="3145536"/>
            <a:ext cx="10094976" cy="3163824"/>
          </a:xfrm>
        </p:spPr>
      </p:pic>
      <p:sp>
        <p:nvSpPr>
          <p:cNvPr id="4" name="Slide Number Placeholder 3"/>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006197"/>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7</a:t>
            </a:fld>
            <a:endParaRPr kumimoji="0" lang="en-US" sz="800" b="0" i="0" u="none" strike="noStrike" kern="0" cap="none" spc="0" normalizeH="0" baseline="0" noProof="0" dirty="0">
              <a:ln>
                <a:noFill/>
              </a:ln>
              <a:solidFill>
                <a:srgbClr val="006197"/>
              </a:solidFill>
              <a:effectLst/>
              <a:uLnTx/>
              <a:uFillTx/>
              <a:latin typeface="Arial"/>
              <a:cs typeface="Arial"/>
              <a:sym typeface="Arial"/>
            </a:endParaRPr>
          </a:p>
        </p:txBody>
      </p:sp>
    </p:spTree>
    <p:extLst>
      <p:ext uri="{BB962C8B-B14F-4D97-AF65-F5344CB8AC3E}">
        <p14:creationId xmlns:p14="http://schemas.microsoft.com/office/powerpoint/2010/main" val="13340343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RA for Vision Loss</a:t>
            </a:r>
            <a:br>
              <a:rPr lang="en-US" dirty="0"/>
            </a:br>
            <a:endParaRPr lang="en-US" dirty="0"/>
          </a:p>
        </p:txBody>
      </p:sp>
      <p:sp>
        <p:nvSpPr>
          <p:cNvPr id="8" name="Text Placeholder 7"/>
          <p:cNvSpPr>
            <a:spLocks noGrp="1"/>
          </p:cNvSpPr>
          <p:nvPr>
            <p:ph type="body" idx="1"/>
          </p:nvPr>
        </p:nvSpPr>
        <p:spPr/>
        <p:txBody>
          <a:bodyPr/>
          <a:lstStyle/>
          <a:p>
            <a:pPr lvl="0"/>
            <a:r>
              <a:rPr lang="en-US" dirty="0"/>
              <a:t>Screen magnification software</a:t>
            </a:r>
          </a:p>
          <a:p>
            <a:pPr lvl="0"/>
            <a:r>
              <a:rPr lang="en-US" dirty="0"/>
              <a:t>Screen reading software</a:t>
            </a:r>
          </a:p>
          <a:p>
            <a:pPr lvl="0"/>
            <a:r>
              <a:rPr lang="en-US" dirty="0"/>
              <a:t>Screen magnification software</a:t>
            </a:r>
          </a:p>
          <a:p>
            <a:pPr lvl="0"/>
            <a:r>
              <a:rPr lang="en-US" dirty="0"/>
              <a:t>Refreshable braille displays</a:t>
            </a:r>
          </a:p>
          <a:p>
            <a:pPr lvl="0"/>
            <a:r>
              <a:rPr lang="en-US" dirty="0"/>
              <a:t>Reader services</a:t>
            </a:r>
          </a:p>
          <a:p>
            <a:pPr lvl="0"/>
            <a:r>
              <a:rPr lang="en-US" dirty="0"/>
              <a:t>Alternative lighting</a:t>
            </a:r>
          </a:p>
          <a:p>
            <a:endParaRPr lang="en-US" dirty="0"/>
          </a:p>
        </p:txBody>
      </p:sp>
      <p:sp>
        <p:nvSpPr>
          <p:cNvPr id="5" name="Slide Number Placeholder 4"/>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006197"/>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8</a:t>
            </a:fld>
            <a:endParaRPr kumimoji="0" lang="en-US" sz="800" b="0" i="0" u="none" strike="noStrike" kern="0" cap="none" spc="0" normalizeH="0" baseline="0" noProof="0" dirty="0">
              <a:ln>
                <a:noFill/>
              </a:ln>
              <a:solidFill>
                <a:srgbClr val="006197"/>
              </a:solidFill>
              <a:effectLst/>
              <a:uLnTx/>
              <a:uFillTx/>
              <a:latin typeface="Arial"/>
              <a:cs typeface="Arial"/>
              <a:sym typeface="Arial"/>
            </a:endParaRPr>
          </a:p>
        </p:txBody>
      </p:sp>
    </p:spTree>
    <p:extLst>
      <p:ext uri="{BB962C8B-B14F-4D97-AF65-F5344CB8AC3E}">
        <p14:creationId xmlns:p14="http://schemas.microsoft.com/office/powerpoint/2010/main" val="29395143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317405"/>
            <a:ext cx="10515600" cy="461645"/>
          </a:xfrm>
        </p:spPr>
        <p:txBody>
          <a:bodyPr/>
          <a:lstStyle/>
          <a:p>
            <a:r>
              <a:rPr lang="en-US" dirty="0"/>
              <a:t>Workarounds for Blind/Visually Impaired</a:t>
            </a:r>
          </a:p>
        </p:txBody>
      </p:sp>
      <p:sp>
        <p:nvSpPr>
          <p:cNvPr id="7" name="Text Placeholder 6"/>
          <p:cNvSpPr>
            <a:spLocks noGrp="1"/>
          </p:cNvSpPr>
          <p:nvPr>
            <p:ph type="body" idx="1"/>
          </p:nvPr>
        </p:nvSpPr>
        <p:spPr>
          <a:xfrm>
            <a:off x="457200" y="1371599"/>
            <a:ext cx="11277600" cy="4826001"/>
          </a:xfrm>
        </p:spPr>
        <p:txBody>
          <a:bodyPr/>
          <a:lstStyle/>
          <a:p>
            <a:pPr lvl="0"/>
            <a:r>
              <a:rPr lang="en-US" sz="2200" dirty="0"/>
              <a:t>Rely on others to enter data requires building in extra time to get the job completed.</a:t>
            </a:r>
          </a:p>
          <a:p>
            <a:pPr lvl="0"/>
            <a:r>
              <a:rPr lang="en-US" sz="2200" dirty="0"/>
              <a:t>Limited access to assistance with MFP results in delay of completing task</a:t>
            </a:r>
          </a:p>
          <a:p>
            <a:pPr lvl="0"/>
            <a:r>
              <a:rPr lang="en-US" sz="2200" dirty="0"/>
              <a:t>Building in extra time to get scheduled reader services can delay the reading of documents</a:t>
            </a:r>
          </a:p>
          <a:p>
            <a:pPr lvl="0"/>
            <a:r>
              <a:rPr lang="en-US" sz="2200" dirty="0"/>
              <a:t>Convert files to other formats to work with refreshable braille displays</a:t>
            </a:r>
          </a:p>
          <a:p>
            <a:pPr lvl="0"/>
            <a:r>
              <a:rPr lang="en-US" sz="2200" dirty="0"/>
              <a:t>Print documents on 17” x 8.5” paper to enlarge print for reading when magnification software is not available</a:t>
            </a:r>
          </a:p>
          <a:p>
            <a:pPr lvl="0"/>
            <a:r>
              <a:rPr lang="en-US" sz="2200" dirty="0"/>
              <a:t>Lack of audio descriptions require making time to sit with a reader and re-listening to the video with someone describing visual content</a:t>
            </a:r>
          </a:p>
          <a:p>
            <a:r>
              <a:rPr lang="en-US" sz="2200" dirty="0"/>
              <a:t>Needing a crystal ball to predict what accommodations will be needed for meetings/workshops/trainings/conferences/etc.</a:t>
            </a:r>
          </a:p>
        </p:txBody>
      </p:sp>
      <p:sp>
        <p:nvSpPr>
          <p:cNvPr id="3" name="Slide Number Placeholder 2"/>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006197"/>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9</a:t>
            </a:fld>
            <a:endParaRPr kumimoji="0" lang="en-US" sz="800" b="0" i="0" u="none" strike="noStrike" kern="0" cap="none" spc="0" normalizeH="0" baseline="0" noProof="0" dirty="0">
              <a:ln>
                <a:noFill/>
              </a:ln>
              <a:solidFill>
                <a:srgbClr val="006197"/>
              </a:solidFill>
              <a:effectLst/>
              <a:uLnTx/>
              <a:uFillTx/>
              <a:latin typeface="Arial"/>
              <a:cs typeface="Arial"/>
              <a:sym typeface="Arial"/>
            </a:endParaRPr>
          </a:p>
        </p:txBody>
      </p:sp>
    </p:spTree>
    <p:extLst>
      <p:ext uri="{BB962C8B-B14F-4D97-AF65-F5344CB8AC3E}">
        <p14:creationId xmlns:p14="http://schemas.microsoft.com/office/powerpoint/2010/main" val="1418492404"/>
      </p:ext>
    </p:extLst>
  </p:cSld>
  <p:clrMapOvr>
    <a:masterClrMapping/>
  </p:clrMapOvr>
</p:sld>
</file>

<file path=ppt/theme/theme1.xml><?xml version="1.0" encoding="utf-8"?>
<a:theme xmlns:a="http://schemas.openxmlformats.org/drawingml/2006/main" name="Master Cover Slide">
  <a:themeElements>
    <a:clrScheme name="Custom 3">
      <a:dk1>
        <a:srgbClr val="000000"/>
      </a:dk1>
      <a:lt1>
        <a:srgbClr val="FFFFFF"/>
      </a:lt1>
      <a:dk2>
        <a:srgbClr val="0023A0"/>
      </a:dk2>
      <a:lt2>
        <a:srgbClr val="B2B2B2"/>
      </a:lt2>
      <a:accent1>
        <a:srgbClr val="667BC6"/>
      </a:accent1>
      <a:accent2>
        <a:srgbClr val="B2BDE3"/>
      </a:accent2>
      <a:accent3>
        <a:srgbClr val="FFFFFF"/>
      </a:accent3>
      <a:accent4>
        <a:srgbClr val="000000"/>
      </a:accent4>
      <a:accent5>
        <a:srgbClr val="B8BFDF"/>
      </a:accent5>
      <a:accent6>
        <a:srgbClr val="A1ABCE"/>
      </a:accent6>
      <a:hlink>
        <a:srgbClr val="0432FF"/>
      </a:hlink>
      <a:folHlink>
        <a:srgbClr val="0432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IAAF 2022 Presentation Template" id="{C8AFD6A6-9496-1F43-AA29-213F0FB301D6}" vid="{D8EF9E1E-396C-804D-AF33-947A141BB963}"/>
    </a:ext>
  </a:extLst>
</a:theme>
</file>

<file path=ppt/theme/theme2.xml><?xml version="1.0" encoding="utf-8"?>
<a:theme xmlns:a="http://schemas.openxmlformats.org/drawingml/2006/main" name="1_Content Layout">
  <a:themeElements>
    <a:clrScheme name="Custom 3">
      <a:dk1>
        <a:srgbClr val="000000"/>
      </a:dk1>
      <a:lt1>
        <a:srgbClr val="FFFFFF"/>
      </a:lt1>
      <a:dk2>
        <a:srgbClr val="0023A0"/>
      </a:dk2>
      <a:lt2>
        <a:srgbClr val="B2B2B2"/>
      </a:lt2>
      <a:accent1>
        <a:srgbClr val="667BC6"/>
      </a:accent1>
      <a:accent2>
        <a:srgbClr val="B2BDE3"/>
      </a:accent2>
      <a:accent3>
        <a:srgbClr val="FFFFFF"/>
      </a:accent3>
      <a:accent4>
        <a:srgbClr val="000000"/>
      </a:accent4>
      <a:accent5>
        <a:srgbClr val="B8BFDF"/>
      </a:accent5>
      <a:accent6>
        <a:srgbClr val="A1ABCE"/>
      </a:accent6>
      <a:hlink>
        <a:srgbClr val="0432FF"/>
      </a:hlink>
      <a:folHlink>
        <a:srgbClr val="0432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IAAF 2021 Presentation Template" id="{EB493D76-6AEE-964C-94BF-E01172C39244}" vid="{1C683DA7-01E5-724D-AF43-DA0386D2E433}"/>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Master Cover Slide</Template>
  <TotalTime>4636</TotalTime>
  <Words>1149</Words>
  <Application>Microsoft Macintosh PowerPoint</Application>
  <PresentationFormat>Widescreen</PresentationFormat>
  <Paragraphs>136</Paragraphs>
  <Slides>22</Slides>
  <Notes>3</Notes>
  <HiddenSlides>0</HiddenSlides>
  <MMClips>1</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22</vt:i4>
      </vt:variant>
    </vt:vector>
  </HeadingPairs>
  <TitlesOfParts>
    <vt:vector size="29" baseType="lpstr">
      <vt:lpstr>Arial</vt:lpstr>
      <vt:lpstr>Calibri</vt:lpstr>
      <vt:lpstr>Helvetica Neue</vt:lpstr>
      <vt:lpstr>Noto Sans Symbols</vt:lpstr>
      <vt:lpstr>Vladimir Script</vt:lpstr>
      <vt:lpstr>Master Cover Slide</vt:lpstr>
      <vt:lpstr>1_Content Layout</vt:lpstr>
      <vt:lpstr>Annual Interagency Accessibility Forum</vt:lpstr>
      <vt:lpstr>Presenter</vt:lpstr>
      <vt:lpstr>Question 1</vt:lpstr>
      <vt:lpstr>Answer 1</vt:lpstr>
      <vt:lpstr>Diabetic retinopathy</vt:lpstr>
      <vt:lpstr>Glaucoma </vt:lpstr>
      <vt:lpstr>Age Related Macular Degeneration</vt:lpstr>
      <vt:lpstr>Common RA for Vision Loss </vt:lpstr>
      <vt:lpstr>Workarounds for Blind/Visually Impaired</vt:lpstr>
      <vt:lpstr>Question 2</vt:lpstr>
      <vt:lpstr>Answer 2</vt:lpstr>
      <vt:lpstr>Hearing Loss Simulation</vt:lpstr>
      <vt:lpstr>Common RA for Hearing Loss</vt:lpstr>
      <vt:lpstr>Work-a-rounds for Deaf/Hearing Loss</vt:lpstr>
      <vt:lpstr>Question 3</vt:lpstr>
      <vt:lpstr>Answer 3</vt:lpstr>
      <vt:lpstr>Print Text Simulation – Unclear Text Font.</vt:lpstr>
      <vt:lpstr>Print Text Simulation – Visual Distortion </vt:lpstr>
      <vt:lpstr>Print Text Simulation - Normal </vt:lpstr>
      <vt:lpstr>Print Text Simulation – High Contrast Beige/Black</vt:lpstr>
      <vt:lpstr>Common RA for Print Disabilities</vt:lpstr>
      <vt:lpstr>Work-a-rounds for Print Disabilities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Different Perspective for Looking at Accessibility - IAAF 2022</dc:title>
  <dc:subject/>
  <dc:creator/>
  <cp:keywords/>
  <dc:description/>
  <cp:lastModifiedBy>Michael Horton</cp:lastModifiedBy>
  <cp:revision>30</cp:revision>
  <dcterms:created xsi:type="dcterms:W3CDTF">2022-08-30T12:32:18Z</dcterms:created>
  <dcterms:modified xsi:type="dcterms:W3CDTF">2022-10-13T18:09:46Z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anguage">
    <vt:lpwstr>English</vt:lpwstr>
  </property>
</Properties>
</file>

<file path=docProps/thumbnail.jpeg>
</file>